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77" r:id="rId7"/>
    <p:sldId id="276" r:id="rId8"/>
    <p:sldId id="261" r:id="rId9"/>
    <p:sldId id="278" r:id="rId10"/>
    <p:sldId id="262" r:id="rId11"/>
    <p:sldId id="264" r:id="rId12"/>
    <p:sldId id="275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9" r:id="rId36"/>
    <p:sldId id="291" r:id="rId37"/>
    <p:sldId id="292" r:id="rId38"/>
    <p:sldId id="293" r:id="rId39"/>
    <p:sldId id="300" r:id="rId40"/>
    <p:sldId id="294" r:id="rId41"/>
    <p:sldId id="295" r:id="rId42"/>
    <p:sldId id="296" r:id="rId43"/>
    <p:sldId id="297" r:id="rId44"/>
    <p:sldId id="301" r:id="rId45"/>
    <p:sldId id="302" r:id="rId46"/>
    <p:sldId id="298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930" userDrawn="1">
          <p15:clr>
            <a:srgbClr val="A4A3A4"/>
          </p15:clr>
        </p15:guide>
        <p15:guide id="4" pos="2154" userDrawn="1">
          <p15:clr>
            <a:srgbClr val="A4A3A4"/>
          </p15:clr>
        </p15:guide>
        <p15:guide id="5" pos="2313" userDrawn="1">
          <p15:clr>
            <a:srgbClr val="A4A3A4"/>
          </p15:clr>
        </p15:guide>
        <p15:guide id="6" pos="3492" userDrawn="1">
          <p15:clr>
            <a:srgbClr val="A4A3A4"/>
          </p15:clr>
        </p15:guide>
        <p15:guide id="7" pos="3651" userDrawn="1">
          <p15:clr>
            <a:srgbClr val="A4A3A4"/>
          </p15:clr>
        </p15:guide>
        <p15:guide id="8" pos="4808" userDrawn="1">
          <p15:clr>
            <a:srgbClr val="A4A3A4"/>
          </p15:clr>
        </p15:guide>
        <p15:guide id="9" orient="horz" pos="690" userDrawn="1">
          <p15:clr>
            <a:srgbClr val="A4A3A4"/>
          </p15:clr>
        </p15:guide>
        <p15:guide id="10" orient="horz" pos="1348" userDrawn="1">
          <p15:clr>
            <a:srgbClr val="A4A3A4"/>
          </p15:clr>
        </p15:guide>
        <p15:guide id="11" orient="horz" pos="1507" userDrawn="1">
          <p15:clr>
            <a:srgbClr val="A4A3A4"/>
          </p15:clr>
        </p15:guide>
        <p15:guide id="12" orient="horz" pos="2164" userDrawn="1">
          <p15:clr>
            <a:srgbClr val="A4A3A4"/>
          </p15:clr>
        </p15:guide>
        <p15:guide id="13" orient="horz" pos="2278" userDrawn="1">
          <p15:clr>
            <a:srgbClr val="A4A3A4"/>
          </p15:clr>
        </p15:guide>
        <p15:guide id="14" orient="horz" pos="29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D4D4D4"/>
    <a:srgbClr val="7F2C8B"/>
    <a:srgbClr val="FFFFFF"/>
    <a:srgbClr val="CACACA"/>
    <a:srgbClr val="B4B4B4"/>
    <a:srgbClr val="868686"/>
    <a:srgbClr val="F37565"/>
    <a:srgbClr val="171617"/>
    <a:srgbClr val="B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88973" autoAdjust="0"/>
  </p:normalViewPr>
  <p:slideViewPr>
    <p:cSldViewPr snapToGrid="0">
      <p:cViewPr>
        <p:scale>
          <a:sx n="100" d="100"/>
          <a:sy n="100" d="100"/>
        </p:scale>
        <p:origin x="1376" y="256"/>
      </p:cViewPr>
      <p:guideLst>
        <p:guide orient="horz" pos="1620"/>
        <p:guide pos="2880"/>
        <p:guide pos="930"/>
        <p:guide pos="2154"/>
        <p:guide pos="2313"/>
        <p:guide pos="3492"/>
        <p:guide pos="3651"/>
        <p:guide pos="4808"/>
        <p:guide orient="horz" pos="690"/>
        <p:guide orient="horz" pos="1348"/>
        <p:guide orient="horz" pos="1507"/>
        <p:guide orient="horz" pos="2164"/>
        <p:guide orient="horz" pos="2278"/>
        <p:guide orient="horz" pos="29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8EFC7-AF8B-4FD2-B313-B5C6E709FD4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B3709-D926-420C-B233-39C5616EA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82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84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011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96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315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43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8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24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00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700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64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30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422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967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55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849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51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48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095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49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134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044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26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3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77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61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72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0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206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5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55FED-A3EA-4119-BB5B-DA227F7AC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82F6BA-C320-49C5-983E-F95610B2B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E0F4B-2731-420D-B8C7-1969B5D4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C8E7C-1413-49C3-AFC0-BDB2F542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371A10-3301-42FB-9326-C8B06E55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5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6EEBE-ED3C-4894-9EBD-CE0D23A1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D25431-8520-43D1-9F64-2485FF798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750AF-776D-4EBA-8BA9-A9BAB971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FBE0F-DB4B-451F-B10B-C6655DCE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12D9E-ECBF-4431-897D-C0DBF8B7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48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D7CE91-0164-47B2-95E5-6CF7FB97A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81A2A1-4DB2-42D5-85DE-CBAC2D191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8EF8A-69C2-4C05-B472-86BBD7E32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F9EA55-E424-43AD-969F-AC96183A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D6677-53EF-4403-BAD2-C0ABA36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34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6EAE8-EC9E-4C33-8B56-AFD1526E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A0651-DDE0-47E9-901D-4BA745A8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B356E-930B-440B-8D26-9571444C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3186B-BEDC-4F0C-8961-EA796F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E1CB8-D35F-4ECD-A2AF-03D3B3AA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14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A02D6-FD60-4E5F-B6FD-AD60647A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C989FE-73C2-4C35-9EC8-44FAE995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9F3666-516C-4548-ABD3-886BF84B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E2BB3-A6B2-44FF-926B-50D609E4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E2EA07-77BE-471C-BF58-9FD88D9B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67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5A9F-F24E-4AD8-8B71-D7B2C37A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5972E-1187-44FB-BF04-8B7AEACC8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74C9A3-69BE-4D7D-8BB1-63852BDA7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10FDE4-2299-496F-94E8-B7FD43A3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743A53-742E-42D9-A84B-29708127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B48DD5-3FFA-4970-A976-5D91C0C1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6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33A74-4729-4AD1-8303-A23AA585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454556-4265-4CA8-B1DB-30318DCF7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3BB42-76FF-436C-BFF6-76586C0B6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9D8A39-31FB-4866-956D-5BCD2EE36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3340EB-FF17-4604-ADF3-EC2FA4C83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6CCC224-D563-4089-8302-C1FDF53E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676D79-22C2-4AE9-9545-9E32227E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3B67C9-271A-46BF-B08A-56D397AC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0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196A5-3992-41E6-9E62-FE853896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719085-DC49-4410-9162-3E9F788A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E05355-2F75-409F-9287-FC9D3C77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9CF2D8-C8A3-4D1A-883F-CD65F9BF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74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75DAB8-0B9B-4421-BE4A-731DCF86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02D034-32A7-479A-AE02-739AA5E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875FCC-7B3C-4B29-B141-AFC757E1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36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23587-F912-43C6-AF00-2A5ADF46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4D082-A815-469A-ABD9-F33895D8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92DECF-8798-442F-85A4-5D5711A73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BCB088-02D5-4765-BF97-FE9476E0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AB1EAB-EFD9-4061-9CEF-73E75688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A759D2-7D25-4714-8E0E-9C086230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2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D4563-1F7B-4582-B82D-820DCD73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64B3BF-64DD-49B4-8AB6-CF73FA165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BE060-5FA8-4F62-9119-0B0457F8B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2B1889-7787-43CB-A1E7-F2DB0F67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AE394E-D20A-4234-A855-0F6A2E87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E37C38-E2A7-4847-B376-D65FE9AF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C7C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090DCB-FD10-40BD-9948-2F76B66C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28F3CC-B05C-439C-84A5-72E54FAF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6DE44-9246-41A6-AE1C-522361ECD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F1591-7B17-44A4-9EBB-127D5B0D0B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53BA1-0862-4129-A790-802B5629E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B85CA-F4B1-4285-BD68-717952548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1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0si/syllabus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rticle/wavenet-generative-model-raw-audi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?hl=zh_c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E9E4E4D7-5434-0E4F-9356-2CF89EC6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91D630-635F-1441-B7CD-506B9BF56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pytorch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6FC94B-8C2C-B040-B84D-158AE4DDE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余海林</a:t>
            </a:r>
          </a:p>
        </p:txBody>
      </p:sp>
    </p:spTree>
    <p:extLst>
      <p:ext uri="{BB962C8B-B14F-4D97-AF65-F5344CB8AC3E}">
        <p14:creationId xmlns:p14="http://schemas.microsoft.com/office/powerpoint/2010/main" val="3105492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99902200-E35D-7144-AD33-A7F0CFC0D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ECBBCA-9EC7-994B-B3A5-B2F699C1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91F55-3DDC-8D43-BD67-130BC8EA0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400" dirty="0"/>
              <a:t>pip</a:t>
            </a:r>
            <a:r>
              <a:rPr lang="zh-CN" altLang="en-US" sz="2400" dirty="0"/>
              <a:t> </a:t>
            </a:r>
            <a:r>
              <a:rPr lang="en" altLang="zh-CN" sz="2400" dirty="0"/>
              <a:t>install </a:t>
            </a:r>
            <a:r>
              <a:rPr lang="en" altLang="zh-CN" sz="2400" dirty="0" err="1"/>
              <a:t>tensorflow</a:t>
            </a:r>
            <a:endParaRPr lang="en" altLang="zh-CN" sz="2400" dirty="0"/>
          </a:p>
          <a:p>
            <a:r>
              <a:rPr lang="en" altLang="zh-CN" sz="2400" dirty="0"/>
              <a:t>pip install </a:t>
            </a:r>
            <a:r>
              <a:rPr lang="en" altLang="zh-CN" sz="2400" dirty="0" err="1"/>
              <a:t>tensorflow-gpu</a:t>
            </a: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/>
              <a:t>TensorFlow 2 </a:t>
            </a:r>
            <a:r>
              <a:rPr lang="zh-CN" altLang="en" sz="2400" dirty="0"/>
              <a:t>需要</a:t>
            </a:r>
            <a:r>
              <a:rPr lang="zh-CN" altLang="en-US" sz="2400" dirty="0"/>
              <a:t> </a:t>
            </a:r>
            <a:r>
              <a:rPr lang="en" altLang="zh-CN" sz="2400" dirty="0"/>
              <a:t>pip</a:t>
            </a:r>
            <a:r>
              <a:rPr lang="zh-CN" altLang="en" sz="2400" dirty="0"/>
              <a:t>版本</a:t>
            </a:r>
            <a:r>
              <a:rPr lang="en" altLang="zh-CN" sz="2400" dirty="0"/>
              <a:t> &gt;19.0.</a:t>
            </a:r>
            <a:r>
              <a:rPr kumimoji="1" lang="en-US" altLang="zh-CN" sz="2400" dirty="0"/>
              <a:t> </a:t>
            </a:r>
          </a:p>
          <a:p>
            <a:pPr marL="0" indent="0">
              <a:buNone/>
            </a:pPr>
            <a:r>
              <a:rPr lang="en" altLang="zh-CN" sz="2400" dirty="0"/>
              <a:t>pip install </a:t>
            </a:r>
            <a:r>
              <a:rPr lang="en" altLang="zh-CN" sz="2400" dirty="0" err="1"/>
              <a:t>tensorflow</a:t>
            </a:r>
            <a:r>
              <a:rPr lang="en" altLang="zh-CN" sz="2400" dirty="0"/>
              <a:t>==1.15</a:t>
            </a:r>
          </a:p>
          <a:p>
            <a:pPr marL="0" indent="0">
              <a:buNone/>
            </a:pPr>
            <a:r>
              <a:rPr lang="zh-CN" altLang="en-US" sz="2400" dirty="0"/>
              <a:t>查看版本</a:t>
            </a: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/>
              <a:t>import </a:t>
            </a:r>
            <a:r>
              <a:rPr lang="en" altLang="zh-CN" sz="2400" dirty="0" err="1"/>
              <a:t>tensorflow</a:t>
            </a:r>
            <a:r>
              <a:rPr lang="en" altLang="zh-CN" sz="2400" dirty="0"/>
              <a:t> as </a:t>
            </a:r>
            <a:r>
              <a:rPr lang="en" altLang="zh-CN" sz="2400" dirty="0" err="1"/>
              <a:t>tf</a:t>
            </a: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 err="1"/>
              <a:t>tf</a:t>
            </a:r>
            <a:r>
              <a:rPr lang="en" altLang="zh-CN" sz="2400" dirty="0"/>
              <a:t>.__version__</a:t>
            </a:r>
          </a:p>
          <a:p>
            <a:pPr marL="0" indent="0">
              <a:buNone/>
            </a:pP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817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24E9825-F057-034B-B03B-4ADF2757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452F41C-93C7-FD47-8F13-35635427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49507-62F9-594B-98F2-8DEBDD78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6000"/>
            <a:ext cx="7886700" cy="361672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TensorFlow</a:t>
            </a:r>
            <a:r>
              <a:rPr lang="zh-CN" altLang="en-US" sz="2400" dirty="0"/>
              <a:t>是一个基于</a:t>
            </a:r>
            <a:r>
              <a:rPr lang="zh-CN" altLang="en-US" sz="2400" b="1" dirty="0">
                <a:solidFill>
                  <a:srgbClr val="FF0000"/>
                </a:solidFill>
              </a:rPr>
              <a:t>数据流编程</a:t>
            </a:r>
            <a:r>
              <a:rPr lang="zh-CN" altLang="en-US" sz="2400" dirty="0"/>
              <a:t>（</a:t>
            </a:r>
            <a:r>
              <a:rPr lang="en-US" altLang="zh-CN" sz="2400" dirty="0"/>
              <a:t>dataflow programming</a:t>
            </a:r>
            <a:r>
              <a:rPr lang="zh-CN" altLang="en-US" sz="2400" dirty="0"/>
              <a:t>）的符号数学系统，被广泛应用于各类机器学习（</a:t>
            </a:r>
            <a:r>
              <a:rPr lang="en-US" altLang="zh-CN" sz="2400" dirty="0"/>
              <a:t>machine learning</a:t>
            </a:r>
            <a:r>
              <a:rPr lang="zh-CN" altLang="en-US" sz="2400" dirty="0"/>
              <a:t>）算法的编程实现，其前身是                 的神经网络算法库</a:t>
            </a:r>
            <a:r>
              <a:rPr lang="en-US" altLang="zh-CN" sz="2400" dirty="0" err="1"/>
              <a:t>DistBelief</a:t>
            </a:r>
            <a:r>
              <a:rPr lang="en-US" altLang="zh-CN" sz="2400" dirty="0"/>
              <a:t> </a:t>
            </a:r>
            <a:r>
              <a:rPr lang="zh-CN" altLang="en-US" sz="2400" dirty="0"/>
              <a:t>。</a:t>
            </a:r>
          </a:p>
          <a:p>
            <a:r>
              <a:rPr lang="en-US" altLang="zh-CN" sz="2400" dirty="0" err="1"/>
              <a:t>Tensorflow</a:t>
            </a:r>
            <a:r>
              <a:rPr lang="zh-CN" altLang="en-US" sz="2400" dirty="0"/>
              <a:t>拥有多层级结构，可部署于各类服务器、</a:t>
            </a:r>
            <a:r>
              <a:rPr lang="en-US" altLang="zh-CN" sz="2400" dirty="0"/>
              <a:t>PC</a:t>
            </a:r>
            <a:r>
              <a:rPr lang="zh-CN" altLang="en-US" sz="2400" dirty="0"/>
              <a:t>终端和网页并支持</a:t>
            </a:r>
            <a:r>
              <a:rPr lang="en-US" altLang="zh-CN" sz="2400" dirty="0"/>
              <a:t>GPU</a:t>
            </a:r>
            <a:r>
              <a:rPr lang="zh-CN" altLang="en-US" sz="2400" dirty="0"/>
              <a:t>和</a:t>
            </a:r>
            <a:r>
              <a:rPr lang="en-US" altLang="zh-CN" sz="2400" dirty="0"/>
              <a:t>TPU</a:t>
            </a:r>
            <a:r>
              <a:rPr lang="zh-CN" altLang="en-US" sz="2400" dirty="0"/>
              <a:t>高性能数值计算，被广泛应用于谷歌内部的产品开发和各领域的科学研究</a:t>
            </a:r>
          </a:p>
          <a:p>
            <a:r>
              <a:rPr lang="en-US" altLang="zh-CN" sz="2400" dirty="0"/>
              <a:t>TensorFlow</a:t>
            </a:r>
            <a:r>
              <a:rPr lang="zh-CN" altLang="en-US" sz="2400" dirty="0"/>
              <a:t>由自</a:t>
            </a:r>
            <a:r>
              <a:rPr lang="en-US" altLang="zh-CN" sz="2400" dirty="0"/>
              <a:t>2015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</a:t>
            </a:r>
            <a:r>
              <a:rPr lang="en-US" altLang="zh-CN" sz="2400" dirty="0"/>
              <a:t>9</a:t>
            </a:r>
            <a:r>
              <a:rPr lang="zh-CN" altLang="en-US" sz="2400" dirty="0"/>
              <a:t>日起，</a:t>
            </a:r>
            <a:r>
              <a:rPr lang="en-US" altLang="zh-CN" sz="2400" dirty="0"/>
              <a:t>TensorFlow</a:t>
            </a:r>
            <a:r>
              <a:rPr lang="zh-CN" altLang="en-US" sz="2400" dirty="0"/>
              <a:t>依据阿帕奇授权协议（</a:t>
            </a:r>
            <a:r>
              <a:rPr lang="en-US" altLang="zh-CN" sz="2400" dirty="0"/>
              <a:t>Apache 2.0 open source license</a:t>
            </a:r>
            <a:r>
              <a:rPr lang="zh-CN" altLang="en-US" sz="2400" dirty="0"/>
              <a:t>）</a:t>
            </a:r>
            <a:r>
              <a:rPr lang="zh-CN" altLang="en-US" sz="2400" b="1" dirty="0">
                <a:solidFill>
                  <a:srgbClr val="FF0000"/>
                </a:solidFill>
              </a:rPr>
              <a:t>开放源代码 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046C03-9AEF-8343-AEB2-075FAAFE0AC8}"/>
              </a:ext>
            </a:extLst>
          </p:cNvPr>
          <p:cNvSpPr txBox="1"/>
          <p:nvPr/>
        </p:nvSpPr>
        <p:spPr>
          <a:xfrm>
            <a:off x="304800" y="201017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谷歌</a:t>
            </a:r>
          </a:p>
        </p:txBody>
      </p:sp>
    </p:spTree>
    <p:extLst>
      <p:ext uri="{BB962C8B-B14F-4D97-AF65-F5344CB8AC3E}">
        <p14:creationId xmlns:p14="http://schemas.microsoft.com/office/powerpoint/2010/main" val="37960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DA9521D5-51FB-D544-92F5-85678FD2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5FA1DA-1FA7-944A-A40E-5C983260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2226987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计算图方法（</a:t>
            </a:r>
            <a:r>
              <a:rPr lang="en-US" altLang="zh-CN" sz="3600" b="1" dirty="0"/>
              <a:t>graph</a:t>
            </a:r>
            <a:r>
              <a:rPr lang="zh-CN" altLang="en-US" sz="3600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3200" dirty="0"/>
              <a:t>静态图和动态图</a:t>
            </a:r>
            <a:endParaRPr kumimoji="1" lang="en-US" altLang="zh-CN" sz="3200" dirty="0"/>
          </a:p>
          <a:p>
            <a:r>
              <a:rPr kumimoji="1" lang="zh-CN" altLang="en-US" sz="3200" dirty="0"/>
              <a:t>静态图：先定义，再计算，</a:t>
            </a:r>
            <a:r>
              <a:rPr lang="zh-CN" altLang="en-US" sz="3200" b="1" dirty="0"/>
              <a:t>再次运行的时候就不再需要重新构建计算图</a:t>
            </a:r>
            <a:endParaRPr lang="en-US" altLang="zh-CN" sz="3200" b="1" dirty="0"/>
          </a:p>
          <a:p>
            <a:r>
              <a:rPr kumimoji="1" lang="zh-CN" altLang="en-US" sz="3200" dirty="0"/>
              <a:t>动态图：</a:t>
            </a:r>
            <a:r>
              <a:rPr lang="zh-CN" altLang="en-US" sz="3200" dirty="0"/>
              <a:t>每次计算都会</a:t>
            </a:r>
            <a:r>
              <a:rPr lang="zh-CN" altLang="en-US" sz="3200" b="1" dirty="0"/>
              <a:t>重新构建一个新的计算图</a:t>
            </a:r>
            <a:endParaRPr kumimoji="1" lang="en-US" altLang="zh-CN" sz="3200" b="1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2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计算图方法（</a:t>
            </a:r>
            <a:r>
              <a:rPr lang="en-US" altLang="zh-CN" sz="3600" b="1" dirty="0"/>
              <a:t>graph</a:t>
            </a:r>
            <a:r>
              <a:rPr lang="zh-CN" altLang="en-US" sz="3600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F4FA38-71FF-FC46-9CBB-A5347D51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13" y="13399"/>
            <a:ext cx="2857537" cy="51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3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计算图方法（</a:t>
            </a:r>
            <a:r>
              <a:rPr lang="en-US" altLang="zh-CN" sz="3600" b="1" dirty="0"/>
              <a:t>graph</a:t>
            </a:r>
            <a:r>
              <a:rPr lang="zh-CN" altLang="en-US" sz="3600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sz="3200" dirty="0" err="1"/>
              <a:t>tf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1.X</a:t>
            </a:r>
            <a:r>
              <a:rPr kumimoji="1" lang="zh-CN" altLang="en-US" sz="3200" dirty="0"/>
              <a:t> 静态图</a:t>
            </a:r>
            <a:endParaRPr kumimoji="1" lang="en-US" altLang="zh-CN" sz="3200" dirty="0"/>
          </a:p>
          <a:p>
            <a:r>
              <a:rPr kumimoji="1" lang="en-US" altLang="zh-CN" sz="3200" dirty="0" err="1"/>
              <a:t>tf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2.0 </a:t>
            </a:r>
            <a:r>
              <a:rPr kumimoji="1" lang="zh-CN" altLang="en-US" sz="3200" dirty="0"/>
              <a:t>默认动态图</a:t>
            </a:r>
          </a:p>
        </p:txBody>
      </p:sp>
    </p:spTree>
    <p:extLst>
      <p:ext uri="{BB962C8B-B14F-4D97-AF65-F5344CB8AC3E}">
        <p14:creationId xmlns:p14="http://schemas.microsoft.com/office/powerpoint/2010/main" val="415896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b="1" dirty="0"/>
              <a:t>张量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364707"/>
          </a:xfrm>
        </p:spPr>
        <p:txBody>
          <a:bodyPr>
            <a:normAutofit lnSpcReduction="10000"/>
          </a:bodyPr>
          <a:lstStyle/>
          <a:p>
            <a:r>
              <a:rPr lang="en" altLang="zh-CN" dirty="0" err="1"/>
              <a:t>tf.Tensor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 err="1"/>
              <a:t>tf.Tensor</a:t>
            </a:r>
            <a:r>
              <a:rPr lang="en" altLang="zh-CN" dirty="0"/>
              <a:t>(id,</a:t>
            </a:r>
            <a:r>
              <a:rPr lang="zh-CN" altLang="en-US" dirty="0"/>
              <a:t> </a:t>
            </a:r>
            <a:r>
              <a:rPr lang="en" altLang="zh-CN" dirty="0"/>
              <a:t>shape=(), </a:t>
            </a:r>
            <a:r>
              <a:rPr lang="en" altLang="zh-CN" dirty="0" err="1"/>
              <a:t>dtype</a:t>
            </a:r>
            <a:r>
              <a:rPr lang="en" altLang="zh-CN" dirty="0"/>
              <a:t>, value, </a:t>
            </a:r>
            <a:r>
              <a:rPr lang="en" altLang="zh-CN" dirty="0">
                <a:solidFill>
                  <a:srgbClr val="FF0000"/>
                </a:solidFill>
              </a:rPr>
              <a:t>graph, name</a:t>
            </a:r>
            <a:r>
              <a:rPr lang="en" altLang="zh-CN" dirty="0"/>
              <a:t>)</a:t>
            </a:r>
          </a:p>
          <a:p>
            <a:pPr marL="0" indent="0">
              <a:buNone/>
            </a:pPr>
            <a:r>
              <a:rPr kumimoji="1" lang="zh-CN" altLang="en-US" dirty="0"/>
              <a:t>常量</a:t>
            </a:r>
            <a:endParaRPr kumimoji="1" lang="en-US" altLang="zh-CN" dirty="0"/>
          </a:p>
          <a:p>
            <a:pPr marL="0" indent="0">
              <a:buNone/>
            </a:pPr>
            <a:r>
              <a:rPr lang="en" altLang="zh-CN" dirty="0"/>
              <a:t>a = </a:t>
            </a:r>
            <a:r>
              <a:rPr lang="en" altLang="zh-CN" dirty="0" err="1"/>
              <a:t>tf.constant</a:t>
            </a:r>
            <a:r>
              <a:rPr lang="en" altLang="zh-CN" dirty="0"/>
              <a:t>(2)</a:t>
            </a:r>
          </a:p>
          <a:p>
            <a:pPr marL="0" indent="0">
              <a:buNone/>
            </a:pPr>
            <a:r>
              <a:rPr lang="en" altLang="zh-CN" dirty="0"/>
              <a:t>a = </a:t>
            </a:r>
            <a:r>
              <a:rPr lang="en" altLang="zh-CN" dirty="0" err="1"/>
              <a:t>tf.constant</a:t>
            </a:r>
            <a:r>
              <a:rPr lang="en" altLang="zh-CN" dirty="0"/>
              <a:t>(2, name = ‘a’)</a:t>
            </a:r>
          </a:p>
          <a:p>
            <a:pPr marL="0" indent="0">
              <a:buNone/>
            </a:pPr>
            <a:r>
              <a:rPr lang="zh-CN" altLang="en" dirty="0"/>
              <a:t>值</a:t>
            </a:r>
            <a:endParaRPr lang="en-US" altLang="zh-CN" dirty="0"/>
          </a:p>
          <a:p>
            <a:pPr marL="0" indent="0">
              <a:buNone/>
            </a:pPr>
            <a:r>
              <a:rPr lang="en" altLang="zh-CN" dirty="0" err="1"/>
              <a:t>a.numpy</a:t>
            </a:r>
            <a:r>
              <a:rPr lang="en" altLang="zh-CN" dirty="0"/>
              <a:t>()</a:t>
            </a:r>
          </a:p>
          <a:p>
            <a:pPr marL="0" indent="0">
              <a:buNone/>
            </a:pPr>
            <a:r>
              <a:rPr lang="en" altLang="zh-CN" dirty="0"/>
              <a:t>Shape</a:t>
            </a:r>
          </a:p>
          <a:p>
            <a:pPr marL="0" indent="0">
              <a:buNone/>
            </a:pPr>
            <a:r>
              <a:rPr lang="en" altLang="zh-CN" dirty="0" err="1"/>
              <a:t>a.get_shape</a:t>
            </a:r>
            <a:r>
              <a:rPr lang="en" altLang="zh-CN" dirty="0"/>
              <a:t>()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027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b="1" dirty="0"/>
              <a:t>张量操作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tf.add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tf.sub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tf.and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tf.or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tf</a:t>
            </a:r>
            <a:r>
              <a:rPr kumimoji="1" lang="en-US" altLang="zh-CN" dirty="0"/>
              <a:t>.</a:t>
            </a:r>
            <a:r>
              <a:rPr lang="en" altLang="zh-CN" dirty="0" err="1"/>
              <a:t>matmul</a:t>
            </a:r>
            <a:endParaRPr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89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800" dirty="0" err="1"/>
              <a:t>tf.Variable</a:t>
            </a: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 err="1"/>
              <a:t>tf.Variable</a:t>
            </a:r>
            <a:r>
              <a:rPr lang="zh-CN" altLang="en-US" sz="2800" dirty="0"/>
              <a:t>（</a:t>
            </a:r>
            <a:r>
              <a:rPr lang="en-US" altLang="zh-CN" sz="2800" dirty="0"/>
              <a:t>name</a:t>
            </a:r>
            <a:r>
              <a:rPr lang="zh-CN" altLang="en-US" sz="2800" dirty="0"/>
              <a:t>，</a:t>
            </a:r>
            <a:r>
              <a:rPr lang="en-US" altLang="zh-CN" sz="2800" dirty="0"/>
              <a:t>shape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dtype</a:t>
            </a:r>
            <a:r>
              <a:rPr lang="zh-CN" altLang="en-US" sz="2800" dirty="0"/>
              <a:t>，</a:t>
            </a:r>
            <a:r>
              <a:rPr lang="en-US" altLang="zh-CN" sz="2800" dirty="0"/>
              <a:t>value</a:t>
            </a:r>
            <a:r>
              <a:rPr lang="zh-CN" altLang="en-US" sz="2800" dirty="0"/>
              <a:t>）</a:t>
            </a:r>
            <a:endParaRPr lang="en" altLang="zh-CN" sz="2800" dirty="0"/>
          </a:p>
          <a:p>
            <a:r>
              <a:rPr lang="en" altLang="zh-CN" sz="2800" dirty="0"/>
              <a:t>s = </a:t>
            </a:r>
            <a:r>
              <a:rPr lang="en" altLang="zh-CN" sz="2800" dirty="0" err="1"/>
              <a:t>tf.Variable</a:t>
            </a:r>
            <a:r>
              <a:rPr lang="en" altLang="zh-CN" sz="2800" dirty="0"/>
              <a:t>(2, name="scalar") </a:t>
            </a:r>
          </a:p>
          <a:p>
            <a:r>
              <a:rPr lang="en" altLang="zh-CN" sz="2800" dirty="0"/>
              <a:t>m = </a:t>
            </a:r>
            <a:r>
              <a:rPr lang="en" altLang="zh-CN" sz="2800" dirty="0" err="1"/>
              <a:t>tf.Variable</a:t>
            </a:r>
            <a:r>
              <a:rPr lang="en" altLang="zh-CN" sz="2800" dirty="0"/>
              <a:t>([[0, 1], [2, 3]], name="matrix") </a:t>
            </a:r>
          </a:p>
          <a:p>
            <a:r>
              <a:rPr lang="en" altLang="zh-CN" sz="2800" dirty="0"/>
              <a:t>W = </a:t>
            </a:r>
            <a:r>
              <a:rPr lang="en" altLang="zh-CN" sz="2800" dirty="0" err="1"/>
              <a:t>tf.Variable</a:t>
            </a:r>
            <a:r>
              <a:rPr lang="en" altLang="zh-CN" sz="2800" dirty="0"/>
              <a:t>(</a:t>
            </a:r>
            <a:r>
              <a:rPr lang="en" altLang="zh-CN" sz="2800" dirty="0" err="1"/>
              <a:t>tf.zeros</a:t>
            </a:r>
            <a:r>
              <a:rPr lang="en" altLang="zh-CN" sz="2800" dirty="0"/>
              <a:t>([784,10]))</a:t>
            </a:r>
          </a:p>
        </p:txBody>
      </p:sp>
    </p:spTree>
    <p:extLst>
      <p:ext uri="{BB962C8B-B14F-4D97-AF65-F5344CB8AC3E}">
        <p14:creationId xmlns:p14="http://schemas.microsoft.com/office/powerpoint/2010/main" val="141133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变量操作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800" dirty="0" err="1"/>
              <a:t>tf.assign</a:t>
            </a:r>
            <a:r>
              <a:rPr lang="en" altLang="zh-CN" sz="2800" dirty="0"/>
              <a:t>()</a:t>
            </a:r>
          </a:p>
          <a:p>
            <a:pPr marL="0" indent="0">
              <a:buNone/>
            </a:pPr>
            <a:r>
              <a:rPr lang="en" altLang="zh-CN" sz="2800" dirty="0"/>
              <a:t>a = </a:t>
            </a:r>
            <a:r>
              <a:rPr lang="en" altLang="zh-CN" sz="2800" dirty="0" err="1"/>
              <a:t>tf.Variable</a:t>
            </a:r>
            <a:r>
              <a:rPr lang="en" altLang="zh-CN" sz="2800" dirty="0"/>
              <a:t>(1) </a:t>
            </a:r>
          </a:p>
          <a:p>
            <a:pPr marL="0" indent="0">
              <a:buNone/>
            </a:pPr>
            <a:r>
              <a:rPr lang="en" altLang="zh-CN" sz="2800" dirty="0"/>
              <a:t>b = (a+2) *3</a:t>
            </a:r>
          </a:p>
          <a:p>
            <a:pPr marL="0" indent="0">
              <a:buNone/>
            </a:pPr>
            <a:r>
              <a:rPr lang="en" altLang="zh-CN" sz="2800" dirty="0"/>
              <a:t>b = (</a:t>
            </a:r>
            <a:r>
              <a:rPr lang="en" altLang="zh-CN" sz="2800" dirty="0" err="1"/>
              <a:t>a.assign_add</a:t>
            </a:r>
            <a:r>
              <a:rPr lang="en" altLang="zh-CN" sz="2800" dirty="0"/>
              <a:t>(2)) *3</a:t>
            </a:r>
          </a:p>
        </p:txBody>
      </p:sp>
    </p:spTree>
    <p:extLst>
      <p:ext uri="{BB962C8B-B14F-4D97-AF65-F5344CB8AC3E}">
        <p14:creationId xmlns:p14="http://schemas.microsoft.com/office/powerpoint/2010/main" val="162953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9A563072-AD13-134D-A5DC-28A2FB936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B4A9C4-5758-8440-97EC-5A05EB52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201"/>
            <a:ext cx="7886700" cy="994172"/>
          </a:xfrm>
        </p:spPr>
        <p:txBody>
          <a:bodyPr>
            <a:normAutofit/>
          </a:bodyPr>
          <a:lstStyle/>
          <a:p>
            <a:r>
              <a:rPr kumimoji="1" lang="zh-CN" altLang="en-US" sz="4400" dirty="0"/>
              <a:t>规矩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D43F23-196E-CB43-8050-4CB24CA16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上课时间：周六</a:t>
            </a:r>
            <a:r>
              <a:rPr kumimoji="1" lang="en-US" altLang="zh-CN" sz="3600" dirty="0"/>
              <a:t>8:00-11:00</a:t>
            </a:r>
          </a:p>
          <a:p>
            <a:r>
              <a:rPr kumimoji="1" lang="zh-CN" altLang="en-US" sz="3600" dirty="0"/>
              <a:t>课间休息</a:t>
            </a:r>
            <a:endParaRPr kumimoji="1" lang="en-US" altLang="zh-CN" sz="3600" dirty="0"/>
          </a:p>
          <a:p>
            <a:r>
              <a:rPr kumimoji="1" lang="zh-CN" altLang="en-US" sz="3600" dirty="0"/>
              <a:t>课堂提问与回答</a:t>
            </a:r>
            <a:endParaRPr kumimoji="1" lang="en-US" altLang="zh-CN" sz="3600" dirty="0"/>
          </a:p>
          <a:p>
            <a:pPr marL="0" indent="0">
              <a:buNone/>
            </a:pP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247289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变量跟踪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/>
              <a:t>class </a:t>
            </a:r>
            <a:r>
              <a:rPr lang="en" altLang="zh-CN" sz="2800" dirty="0" err="1"/>
              <a:t>MyModule</a:t>
            </a:r>
            <a:r>
              <a:rPr lang="en" altLang="zh-CN" sz="2800" dirty="0"/>
              <a:t> (</a:t>
            </a:r>
            <a:r>
              <a:rPr lang="en" altLang="zh-CN" sz="2800" dirty="0" err="1"/>
              <a:t>tf.Module</a:t>
            </a:r>
            <a:r>
              <a:rPr lang="en" altLang="zh-CN" sz="2800" dirty="0"/>
              <a:t>):</a:t>
            </a:r>
          </a:p>
          <a:p>
            <a:pPr marL="0" indent="0">
              <a:buNone/>
            </a:pPr>
            <a:r>
              <a:rPr lang="en" altLang="zh-CN" sz="2800" dirty="0"/>
              <a:t>    def __</a:t>
            </a:r>
            <a:r>
              <a:rPr lang="en" altLang="zh-CN" sz="2800" dirty="0" err="1"/>
              <a:t>init</a:t>
            </a:r>
            <a:r>
              <a:rPr lang="en" altLang="zh-CN" sz="2800" dirty="0"/>
              <a:t>__(self):</a:t>
            </a:r>
          </a:p>
          <a:p>
            <a:pPr marL="0" indent="0">
              <a:buNone/>
            </a:pPr>
            <a:r>
              <a:rPr lang="en" altLang="zh-CN" sz="2800" dirty="0"/>
              <a:t>        self.v0 = </a:t>
            </a:r>
            <a:r>
              <a:rPr lang="en" altLang="zh-CN" sz="2800" dirty="0" err="1"/>
              <a:t>tf.Variable</a:t>
            </a:r>
            <a:r>
              <a:rPr lang="en" altLang="zh-CN" sz="2800" dirty="0"/>
              <a:t>(1.0)</a:t>
            </a:r>
          </a:p>
          <a:p>
            <a:pPr marL="0" indent="0">
              <a:buNone/>
            </a:pPr>
            <a:r>
              <a:rPr lang="en" altLang="zh-CN" sz="2800" dirty="0"/>
              <a:t>        </a:t>
            </a:r>
            <a:r>
              <a:rPr lang="en" altLang="zh-CN" sz="2800" dirty="0" err="1"/>
              <a:t>self.vs</a:t>
            </a:r>
            <a:r>
              <a:rPr lang="en" altLang="zh-CN" sz="2800" dirty="0"/>
              <a:t> = [</a:t>
            </a:r>
            <a:r>
              <a:rPr lang="en" altLang="zh-CN" sz="2800" dirty="0" err="1"/>
              <a:t>tf.Variable</a:t>
            </a:r>
            <a:r>
              <a:rPr lang="en" altLang="zh-CN" sz="2800" dirty="0"/>
              <a:t>(x) for x in range(10)]</a:t>
            </a:r>
          </a:p>
          <a:p>
            <a:pPr marL="0" indent="0">
              <a:buNone/>
            </a:pPr>
            <a:r>
              <a:rPr lang="en" altLang="zh-CN" sz="2800" dirty="0"/>
              <a:t>m </a:t>
            </a:r>
            <a:r>
              <a:rPr lang="en" altLang="zh-CN" sz="2800" b="1" dirty="0"/>
              <a:t>=</a:t>
            </a:r>
            <a:r>
              <a:rPr lang="en" altLang="zh-CN" sz="2800" dirty="0"/>
              <a:t> </a:t>
            </a:r>
            <a:r>
              <a:rPr lang="en" altLang="zh-CN" sz="2800" dirty="0" err="1"/>
              <a:t>MyModule</a:t>
            </a:r>
            <a:r>
              <a:rPr lang="en" altLang="zh-CN" sz="2800" dirty="0"/>
              <a:t>() </a:t>
            </a:r>
          </a:p>
          <a:p>
            <a:pPr marL="0" indent="0">
              <a:buNone/>
            </a:pPr>
            <a:r>
              <a:rPr lang="en" altLang="zh-CN" sz="2800" dirty="0" err="1"/>
              <a:t>m</a:t>
            </a:r>
            <a:r>
              <a:rPr lang="en" altLang="zh-CN" sz="2800" b="1" dirty="0" err="1"/>
              <a:t>.</a:t>
            </a:r>
            <a:r>
              <a:rPr lang="en" altLang="zh-CN" sz="2800" dirty="0" err="1"/>
              <a:t>variables</a:t>
            </a:r>
            <a:endParaRPr lang="en" altLang="zh-CN" sz="2800" dirty="0"/>
          </a:p>
          <a:p>
            <a:endParaRPr lang="e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24665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" altLang="zh-CN" sz="2800" dirty="0"/>
          </a:p>
        </p:txBody>
      </p:sp>
      <p:pic>
        <p:nvPicPr>
          <p:cNvPr id="5" name="Picture 2" descr="https://lh4.googleusercontent.com/Ir3Pd3Q9aWKm8bpCez4IPK-VyIde5ydxivAo3n8goLxVCZdssY6ELn66VH7M68q-zrLuATfsPjwpucfKaKiyx_MgA4cWX2XDLIDJrSCPtMabQT4eX1EwDJAmRg-N0MbHG6bPpvyrRLA">
            <a:extLst>
              <a:ext uri="{FF2B5EF4-FFF2-40B4-BE49-F238E27FC236}">
                <a16:creationId xmlns:a16="http://schemas.microsoft.com/office/drawing/2014/main" id="{39936AD7-EE8E-7F4F-BDB7-90C43D078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41" y="368300"/>
            <a:ext cx="4669036" cy="450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91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 err="1"/>
              <a:t>tf.data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" sz="2800" dirty="0"/>
              <a:t>使用</a:t>
            </a:r>
            <a:r>
              <a:rPr lang="zh-CN" altLang="en-US" sz="2800" dirty="0"/>
              <a:t>简单的结构构建复杂的数据流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创建数据集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高效</a:t>
            </a:r>
            <a:r>
              <a:rPr lang="en-US" altLang="zh-CN" sz="2800" dirty="0"/>
              <a:t>pipeline</a:t>
            </a:r>
            <a:endParaRPr lang="en" altLang="zh-CN" sz="2800" dirty="0"/>
          </a:p>
        </p:txBody>
      </p:sp>
      <p:pic>
        <p:nvPicPr>
          <p:cNvPr id="7" name="图片 6" descr="手机截图图社交软件的信息&#10;&#10;描述已自动生成">
            <a:extLst>
              <a:ext uri="{FF2B5EF4-FFF2-40B4-BE49-F238E27FC236}">
                <a16:creationId xmlns:a16="http://schemas.microsoft.com/office/drawing/2014/main" id="{9FAC5545-B72D-EF4D-91B9-47B0D6AE3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62" y="1897143"/>
            <a:ext cx="5297638" cy="31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创建数据集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 err="1"/>
              <a:t>tf.data.Dataset.from_tensors</a:t>
            </a:r>
            <a:r>
              <a:rPr lang="en" altLang="zh-CN" sz="2800" dirty="0"/>
              <a:t>((features, labels))</a:t>
            </a:r>
          </a:p>
          <a:p>
            <a:pPr marL="0" indent="0">
              <a:buNone/>
            </a:pPr>
            <a:r>
              <a:rPr lang="en" altLang="zh-CN" sz="2800" dirty="0" err="1"/>
              <a:t>tf.data.Dataset.from_tensor_slices</a:t>
            </a:r>
            <a:r>
              <a:rPr lang="en" altLang="zh-CN" sz="2800" dirty="0"/>
              <a:t>((features, labels))</a:t>
            </a:r>
          </a:p>
          <a:p>
            <a:pPr marL="0" indent="0">
              <a:buNone/>
            </a:pPr>
            <a:r>
              <a:rPr lang="en" altLang="zh-CN" sz="2800" dirty="0" err="1"/>
              <a:t>tf.data.Dataset.from_generator</a:t>
            </a:r>
            <a:r>
              <a:rPr lang="en" altLang="zh-CN" sz="2800" dirty="0"/>
              <a:t>(gen, </a:t>
            </a:r>
            <a:r>
              <a:rPr lang="en" altLang="zh-CN" sz="2800" dirty="0" err="1"/>
              <a:t>output_types</a:t>
            </a:r>
            <a:r>
              <a:rPr lang="en" altLang="zh-CN" sz="2800" dirty="0"/>
              <a:t>, </a:t>
            </a:r>
            <a:r>
              <a:rPr lang="en" altLang="zh-CN" sz="2800" dirty="0" err="1"/>
              <a:t>output_shapes</a:t>
            </a:r>
            <a:r>
              <a:rPr lang="en" altLang="zh-CN" sz="2800" dirty="0"/>
              <a:t>)</a:t>
            </a:r>
          </a:p>
          <a:p>
            <a:pPr marL="0" indent="0">
              <a:buNone/>
            </a:pPr>
            <a:endParaRPr lang="e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4384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读取数据集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altLang="zh-CN" sz="2800" dirty="0"/>
              <a:t>#</a:t>
            </a:r>
            <a:r>
              <a:rPr lang="zh-CN" altLang="en-US" sz="2800" dirty="0"/>
              <a:t>包含多个</a:t>
            </a:r>
            <a:r>
              <a:rPr lang="en" altLang="zh-CN" sz="2800" dirty="0"/>
              <a:t>txt</a:t>
            </a:r>
            <a:r>
              <a:rPr lang="zh-CN" altLang="en-US" sz="2800" dirty="0"/>
              <a:t>文件的行</a:t>
            </a: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 err="1"/>
              <a:t>tf.data.TextLineDataset</a:t>
            </a:r>
            <a:r>
              <a:rPr lang="en" altLang="zh-CN" sz="2800" dirty="0"/>
              <a:t>(filenames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0" indent="0">
              <a:buNone/>
            </a:pPr>
            <a:r>
              <a:rPr lang="en" altLang="zh-CN" sz="2800" dirty="0"/>
              <a:t>#</a:t>
            </a:r>
            <a:r>
              <a:rPr lang="zh-CN" altLang="en-US" sz="2800" dirty="0"/>
              <a:t>来自一个或多个二进制文件的固定长度记录的数据集</a:t>
            </a:r>
          </a:p>
          <a:p>
            <a:pPr marL="0" indent="0">
              <a:buNone/>
            </a:pPr>
            <a:r>
              <a:rPr lang="en" altLang="zh-CN" sz="2800" dirty="0" err="1"/>
              <a:t>tf.data.FixedLengthRecordDataset</a:t>
            </a:r>
            <a:r>
              <a:rPr lang="en" altLang="zh-CN" sz="2800" dirty="0"/>
              <a:t>(filenames</a:t>
            </a:r>
            <a:r>
              <a:rPr lang="zh-CN" altLang="en-US" sz="2800" dirty="0"/>
              <a:t>）</a:t>
            </a: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/>
              <a:t>#</a:t>
            </a:r>
            <a:r>
              <a:rPr lang="zh-CN" altLang="en-US" sz="2800" dirty="0"/>
              <a:t>包含多个</a:t>
            </a:r>
            <a:r>
              <a:rPr lang="en" altLang="zh-CN" sz="2800" dirty="0" err="1"/>
              <a:t>TFRecord</a:t>
            </a:r>
            <a:r>
              <a:rPr lang="zh-CN" altLang="en-US" sz="2800" dirty="0"/>
              <a:t>文件的记录</a:t>
            </a: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 err="1"/>
              <a:t>tf.data.TFRecordDataset</a:t>
            </a:r>
            <a:r>
              <a:rPr lang="en" altLang="zh-CN" sz="2800" dirty="0"/>
              <a:t>(filenames</a:t>
            </a:r>
            <a:r>
              <a:rPr lang="zh-CN" altLang="en-US" sz="2800" dirty="0"/>
              <a:t>）</a:t>
            </a:r>
          </a:p>
          <a:p>
            <a:pPr marL="0" indent="0">
              <a:buNone/>
            </a:pPr>
            <a:endParaRPr lang="e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52926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数据迭代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/>
              <a:t>dataset = </a:t>
            </a:r>
            <a:r>
              <a:rPr lang="en" altLang="zh-CN" sz="2800" dirty="0" err="1"/>
              <a:t>tf.data.Dataset.from_tensor_slices</a:t>
            </a:r>
            <a:r>
              <a:rPr lang="en" altLang="zh-CN" sz="2800" dirty="0"/>
              <a:t>([])</a:t>
            </a:r>
          </a:p>
          <a:p>
            <a:pPr marL="0" indent="0">
              <a:buNone/>
            </a:pPr>
            <a:r>
              <a:rPr lang="en" altLang="zh-CN" sz="2800" dirty="0"/>
              <a:t>for element in dataset:</a:t>
            </a:r>
          </a:p>
          <a:p>
            <a:pPr marL="0" indent="0">
              <a:buNone/>
            </a:pPr>
            <a:r>
              <a:rPr lang="en" altLang="zh-CN" sz="2800" dirty="0"/>
              <a:t>  print(</a:t>
            </a:r>
            <a:r>
              <a:rPr lang="en" altLang="zh-CN" sz="2800" dirty="0" err="1"/>
              <a:t>element.numpy</a:t>
            </a:r>
            <a:r>
              <a:rPr lang="en" altLang="zh-CN" sz="2800" dirty="0"/>
              <a:t>())</a:t>
            </a:r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/>
              <a:t>it = </a:t>
            </a:r>
            <a:r>
              <a:rPr lang="en" altLang="zh-CN" sz="2800" dirty="0" err="1"/>
              <a:t>iter</a:t>
            </a:r>
            <a:r>
              <a:rPr lang="en" altLang="zh-CN" sz="2800" dirty="0"/>
              <a:t>(dataset)</a:t>
            </a:r>
          </a:p>
          <a:p>
            <a:pPr marL="0" indent="0">
              <a:buNone/>
            </a:pPr>
            <a:r>
              <a:rPr lang="en" altLang="zh-CN" sz="2800" dirty="0"/>
              <a:t>print(next(it).</a:t>
            </a:r>
            <a:r>
              <a:rPr lang="en" altLang="zh-CN" sz="2800" dirty="0" err="1"/>
              <a:t>numpy</a:t>
            </a:r>
            <a:r>
              <a:rPr lang="en" altLang="zh-CN" sz="2800" dirty="0"/>
              <a:t>())</a:t>
            </a:r>
          </a:p>
          <a:p>
            <a:pPr marL="0" indent="0">
              <a:buNone/>
            </a:pPr>
            <a:endParaRPr lang="e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71085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数据集合并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/>
              <a:t>dataset3 = </a:t>
            </a:r>
            <a:r>
              <a:rPr lang="en" altLang="zh-CN" sz="2800" dirty="0" err="1"/>
              <a:t>tf.data.Dataset.zip</a:t>
            </a:r>
            <a:r>
              <a:rPr lang="en" altLang="zh-CN" sz="2800" dirty="0"/>
              <a:t>((dataset1, dataset2))</a:t>
            </a:r>
          </a:p>
          <a:p>
            <a:pPr marL="0" indent="0">
              <a:buNone/>
            </a:pPr>
            <a:r>
              <a:rPr lang="en" altLang="zh-CN" sz="2800" dirty="0"/>
              <a:t>dataset3</a:t>
            </a:r>
          </a:p>
        </p:txBody>
      </p:sp>
    </p:spTree>
    <p:extLst>
      <p:ext uri="{BB962C8B-B14F-4D97-AF65-F5344CB8AC3E}">
        <p14:creationId xmlns:p14="http://schemas.microsoft.com/office/powerpoint/2010/main" val="259291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取</a:t>
            </a:r>
            <a:r>
              <a:rPr kumimoji="1" lang="en-US" altLang="zh-CN" b="1" dirty="0"/>
              <a:t>batch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 err="1"/>
              <a:t>batched_dataset</a:t>
            </a:r>
            <a:r>
              <a:rPr lang="en" altLang="zh-CN" sz="2800" dirty="0"/>
              <a:t> = </a:t>
            </a:r>
            <a:r>
              <a:rPr lang="en" altLang="zh-CN" sz="2800" dirty="0" err="1"/>
              <a:t>dataset.batch</a:t>
            </a:r>
            <a:r>
              <a:rPr lang="en" altLang="zh-CN" sz="2800" dirty="0"/>
              <a:t>(</a:t>
            </a:r>
            <a:r>
              <a:rPr lang="en-US" altLang="zh-CN" sz="2800" dirty="0"/>
              <a:t>4</a:t>
            </a:r>
            <a:r>
              <a:rPr lang="en" altLang="zh-CN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9787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随机选取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/>
              <a:t>dataset = </a:t>
            </a:r>
            <a:r>
              <a:rPr lang="en" altLang="zh-CN" sz="2800" dirty="0" err="1"/>
              <a:t>dataset.shuffle</a:t>
            </a:r>
            <a:r>
              <a:rPr lang="en" altLang="zh-CN" sz="2800" dirty="0"/>
              <a:t>(</a:t>
            </a:r>
            <a:r>
              <a:rPr lang="en" altLang="zh-CN" sz="2800" dirty="0" err="1"/>
              <a:t>buffer_size</a:t>
            </a:r>
            <a:r>
              <a:rPr lang="en" altLang="zh-CN" sz="2800" dirty="0"/>
              <a:t>=100)</a:t>
            </a:r>
          </a:p>
        </p:txBody>
      </p:sp>
    </p:spTree>
    <p:extLst>
      <p:ext uri="{BB962C8B-B14F-4D97-AF65-F5344CB8AC3E}">
        <p14:creationId xmlns:p14="http://schemas.microsoft.com/office/powerpoint/2010/main" val="885504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常用数据集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 err="1"/>
              <a:t>tf.keras.datasets</a:t>
            </a: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 err="1"/>
              <a:t>tf.keras.datasets</a:t>
            </a:r>
            <a:r>
              <a:rPr lang="en" altLang="zh-CN" sz="2800" dirty="0"/>
              <a:t>.</a:t>
            </a:r>
          </a:p>
          <a:p>
            <a:pPr marL="0" indent="0">
              <a:buNone/>
            </a:pPr>
            <a:r>
              <a:rPr lang="en" altLang="zh-CN" sz="2800" dirty="0" err="1"/>
              <a:t>xx.load_data</a:t>
            </a:r>
            <a:r>
              <a:rPr lang="en-US" altLang="zh-CN" sz="2800" dirty="0"/>
              <a:t>()</a:t>
            </a:r>
            <a:endParaRPr lang="en" altLang="zh-CN" sz="2800" dirty="0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A6E24644-D647-C141-B159-8A07AC32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85" y="1369219"/>
            <a:ext cx="572486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8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EF26A679-38D5-9041-84BB-C1FC1D5A7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BD7B582-5571-F64B-B371-3591C0A5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5A1A4-9606-B44D-90F2-CF49BADD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sz="3600" dirty="0" err="1"/>
              <a:t>Tensorflow</a:t>
            </a:r>
            <a:r>
              <a:rPr kumimoji="1" lang="zh-CN" altLang="en-US" sz="3600" dirty="0"/>
              <a:t>：</a:t>
            </a:r>
            <a:r>
              <a:rPr kumimoji="1" lang="en-US" altLang="zh-CN" sz="3600" dirty="0"/>
              <a:t>3</a:t>
            </a:r>
            <a:r>
              <a:rPr kumimoji="1" lang="zh-CN" altLang="en-US" sz="3600" dirty="0"/>
              <a:t>节</a:t>
            </a:r>
            <a:endParaRPr kumimoji="1" lang="en-US" altLang="zh-CN" sz="3600" dirty="0"/>
          </a:p>
          <a:p>
            <a:pPr marL="0" indent="0">
              <a:buNone/>
            </a:pPr>
            <a:r>
              <a:rPr lang="en" altLang="zh-CN" sz="3600" dirty="0">
                <a:hlinkClick r:id="rId3"/>
              </a:rPr>
              <a:t>https://web.stanford.edu/class/cs20si/syllabus.html</a:t>
            </a:r>
            <a:endParaRPr kumimoji="1" lang="en-US" altLang="zh-CN" sz="3600" dirty="0"/>
          </a:p>
          <a:p>
            <a:r>
              <a:rPr kumimoji="1" lang="en-US" altLang="zh-CN" sz="3600" dirty="0" err="1"/>
              <a:t>Pytorch</a:t>
            </a:r>
            <a:r>
              <a:rPr kumimoji="1" lang="zh-CN" altLang="en-US" sz="3600" dirty="0"/>
              <a:t>：</a:t>
            </a:r>
            <a:r>
              <a:rPr kumimoji="1" lang="en-US" altLang="zh-CN" sz="3600" dirty="0"/>
              <a:t>2-3</a:t>
            </a:r>
            <a:r>
              <a:rPr kumimoji="1" lang="zh-CN" altLang="en-US" sz="3600" dirty="0"/>
              <a:t>节</a:t>
            </a:r>
            <a:endParaRPr kumimoji="1" lang="en-US" altLang="zh-CN" sz="3600" dirty="0"/>
          </a:p>
          <a:p>
            <a:r>
              <a:rPr kumimoji="1" lang="zh-CN" altLang="en-US" sz="3600" dirty="0"/>
              <a:t>一半讲基础，一半讲项目</a:t>
            </a:r>
            <a:endParaRPr kumimoji="1" lang="en-US" altLang="zh-CN" sz="3600" dirty="0"/>
          </a:p>
          <a:p>
            <a:r>
              <a:rPr kumimoji="1" lang="zh-CN" altLang="en-US" sz="3600" dirty="0"/>
              <a:t>作业？</a:t>
            </a:r>
          </a:p>
        </p:txBody>
      </p:sp>
    </p:spTree>
    <p:extLst>
      <p:ext uri="{BB962C8B-B14F-4D97-AF65-F5344CB8AC3E}">
        <p14:creationId xmlns:p14="http://schemas.microsoft.com/office/powerpoint/2010/main" val="3449966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模型存取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" sz="2800" dirty="0"/>
              <a:t>保存</a:t>
            </a:r>
            <a:r>
              <a:rPr lang="en" altLang="zh-CN" sz="2800" dirty="0"/>
              <a:t>checkpoints</a:t>
            </a:r>
          </a:p>
          <a:p>
            <a:pPr marL="0" indent="0">
              <a:buNone/>
            </a:pPr>
            <a:r>
              <a:rPr lang="zh-CN" altLang="en" sz="2800" dirty="0"/>
              <a:t>保存</a:t>
            </a:r>
            <a:r>
              <a:rPr lang="zh-CN" altLang="en-US" sz="2800" dirty="0"/>
              <a:t>整个模型</a:t>
            </a:r>
            <a:endParaRPr lang="e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495075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750"/>
              </a:spcBef>
            </a:pPr>
            <a:r>
              <a:rPr lang="zh-CN" altLang="en" sz="32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rPr>
              <a:t>存</a:t>
            </a:r>
            <a:r>
              <a:rPr lang="zh-CN" altLang="en-US" sz="32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rPr>
              <a:t>取</a:t>
            </a:r>
            <a:r>
              <a:rPr lang="en" altLang="zh-CN" sz="32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rPr>
              <a:t>checkpoints</a:t>
            </a:r>
            <a:endParaRPr kumimoji="1" lang="zh-CN" altLang="en-US" sz="32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/>
              <a:t>model</a:t>
            </a:r>
          </a:p>
          <a:p>
            <a:pPr marL="0" indent="0">
              <a:buNone/>
            </a:pPr>
            <a:r>
              <a:rPr lang="en" altLang="zh-CN" sz="2800" dirty="0" err="1"/>
              <a:t>model.save_weights</a:t>
            </a:r>
            <a:r>
              <a:rPr lang="en" altLang="zh-CN" sz="2800" dirty="0"/>
              <a:t>('checkpoint’)</a:t>
            </a:r>
          </a:p>
          <a:p>
            <a:pPr marL="0" indent="0">
              <a:buNone/>
            </a:pPr>
            <a:r>
              <a:rPr lang="zh-CN" altLang="en" sz="2800" dirty="0"/>
              <a:t>获得</a:t>
            </a:r>
            <a:r>
              <a:rPr lang="zh-CN" altLang="en-US" sz="2800" dirty="0"/>
              <a:t>最新的检查点</a:t>
            </a:r>
            <a:endParaRPr lang="en-US" altLang="zh-CN" sz="2800" dirty="0"/>
          </a:p>
          <a:p>
            <a:pPr marL="0" indent="0">
              <a:buNone/>
            </a:pPr>
            <a:r>
              <a:rPr lang="en" altLang="zh-CN" sz="2800" dirty="0" err="1"/>
              <a:t>ckpt</a:t>
            </a:r>
            <a:r>
              <a:rPr lang="en" altLang="zh-CN" sz="2800" dirty="0"/>
              <a:t> = </a:t>
            </a:r>
            <a:r>
              <a:rPr lang="en" altLang="zh-CN" sz="2800" dirty="0" err="1"/>
              <a:t>tf.train.latest_checkpoint</a:t>
            </a:r>
            <a:r>
              <a:rPr lang="en" altLang="zh-CN" sz="2800" dirty="0"/>
              <a:t>('./</a:t>
            </a:r>
            <a:r>
              <a:rPr lang="en" altLang="zh-CN" sz="2800" dirty="0" err="1"/>
              <a:t>tf_ckpts</a:t>
            </a:r>
            <a:r>
              <a:rPr lang="en" altLang="zh-CN" sz="2800" dirty="0"/>
              <a:t>/)</a:t>
            </a:r>
          </a:p>
          <a:p>
            <a:pPr marL="0" indent="0">
              <a:buNone/>
            </a:pPr>
            <a:r>
              <a:rPr lang="zh-CN" altLang="en" sz="2800" dirty="0"/>
              <a:t>读取</a:t>
            </a:r>
            <a:r>
              <a:rPr lang="zh-CN" altLang="en-US" sz="2800" dirty="0"/>
              <a:t>到模型</a:t>
            </a: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 err="1"/>
              <a:t>model.restore</a:t>
            </a:r>
            <a:r>
              <a:rPr lang="en" altLang="zh-CN" sz="2800" dirty="0"/>
              <a:t>(</a:t>
            </a:r>
            <a:r>
              <a:rPr lang="en" altLang="zh-CN" sz="2800" dirty="0" err="1"/>
              <a:t>ckpt</a:t>
            </a:r>
            <a:r>
              <a:rPr lang="en" altLang="zh-CN" sz="2800" dirty="0"/>
              <a:t>)</a:t>
            </a:r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24444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" sz="3600" b="1" dirty="0"/>
              <a:t>保存</a:t>
            </a:r>
            <a:r>
              <a:rPr lang="zh-CN" altLang="en-US" sz="3600" b="1" dirty="0"/>
              <a:t>整个模型</a:t>
            </a:r>
            <a:r>
              <a:rPr lang="zh-CN" altLang="zh-CN" b="1" dirty="0"/>
              <a:t>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/>
              <a:t>from </a:t>
            </a:r>
            <a:r>
              <a:rPr lang="en" altLang="zh-CN" sz="2800" dirty="0" err="1"/>
              <a:t>keras.models</a:t>
            </a:r>
            <a:r>
              <a:rPr lang="en" altLang="zh-CN" sz="2800" dirty="0"/>
              <a:t> import </a:t>
            </a:r>
            <a:r>
              <a:rPr lang="en" altLang="zh-CN" sz="2800" dirty="0" err="1"/>
              <a:t>load_model</a:t>
            </a: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 err="1"/>
              <a:t>model.save</a:t>
            </a:r>
            <a:r>
              <a:rPr lang="en" altLang="zh-CN" sz="2800" dirty="0"/>
              <a:t>('my_model.h5’)</a:t>
            </a:r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/>
              <a:t>model = </a:t>
            </a:r>
            <a:r>
              <a:rPr lang="en" altLang="zh-CN" sz="2800" dirty="0" err="1"/>
              <a:t>load_model</a:t>
            </a:r>
            <a:r>
              <a:rPr lang="en" altLang="zh-CN" sz="2800" dirty="0"/>
              <a:t>('my_model.h5')</a:t>
            </a:r>
          </a:p>
        </p:txBody>
      </p:sp>
    </p:spTree>
    <p:extLst>
      <p:ext uri="{BB962C8B-B14F-4D97-AF65-F5344CB8AC3E}">
        <p14:creationId xmlns:p14="http://schemas.microsoft.com/office/powerpoint/2010/main" val="3068609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可视化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 err="1"/>
              <a:t>Tensorboard</a:t>
            </a: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 err="1"/>
              <a:t>tensorboard_callback</a:t>
            </a:r>
            <a:r>
              <a:rPr lang="en" altLang="zh-CN" sz="2800" dirty="0"/>
              <a:t> = </a:t>
            </a:r>
            <a:r>
              <a:rPr lang="en" altLang="zh-CN" sz="2800" dirty="0" err="1"/>
              <a:t>tf.keras.callbacks.TensorBoard</a:t>
            </a:r>
            <a:r>
              <a:rPr lang="en" altLang="zh-CN" sz="2800" dirty="0"/>
              <a:t>(</a:t>
            </a:r>
            <a:r>
              <a:rPr lang="en" altLang="zh-CN" sz="2800" dirty="0" err="1"/>
              <a:t>log_dir</a:t>
            </a:r>
            <a:r>
              <a:rPr lang="en" altLang="zh-CN" sz="2800" dirty="0"/>
              <a:t>=</a:t>
            </a:r>
            <a:r>
              <a:rPr lang="en" altLang="zh-CN" sz="2800" dirty="0" err="1"/>
              <a:t>log_dir</a:t>
            </a:r>
            <a:r>
              <a:rPr lang="en" altLang="zh-CN" sz="2800" dirty="0"/>
              <a:t>, </a:t>
            </a:r>
            <a:r>
              <a:rPr lang="en" altLang="zh-CN" sz="2800" dirty="0" err="1"/>
              <a:t>histogram_freq</a:t>
            </a:r>
            <a:r>
              <a:rPr lang="en" altLang="zh-CN" sz="2800" dirty="0"/>
              <a:t>=1)</a:t>
            </a:r>
          </a:p>
          <a:p>
            <a:pPr marL="0" indent="0">
              <a:buNone/>
            </a:pPr>
            <a:r>
              <a:rPr lang="zh-CN" altLang="en" sz="2800" dirty="0"/>
              <a:t>命令</a:t>
            </a:r>
            <a:r>
              <a:rPr lang="zh-CN" altLang="en-US" sz="2800" dirty="0"/>
              <a:t>行输入</a:t>
            </a:r>
            <a:endParaRPr lang="en" altLang="zh-CN" sz="2800" dirty="0"/>
          </a:p>
          <a:p>
            <a:pPr marL="0" indent="0">
              <a:buNone/>
            </a:pPr>
            <a:r>
              <a:rPr lang="en" altLang="zh-CN" sz="2800" dirty="0" err="1"/>
              <a:t>tensorboard</a:t>
            </a:r>
            <a:r>
              <a:rPr lang="en" altLang="zh-CN" sz="2800" dirty="0"/>
              <a:t> --</a:t>
            </a:r>
            <a:r>
              <a:rPr lang="en" altLang="zh-CN" sz="2800" dirty="0" err="1"/>
              <a:t>logdir</a:t>
            </a:r>
            <a:r>
              <a:rPr lang="en" altLang="zh-C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2212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可视化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800" dirty="0" err="1"/>
              <a:t>Tensorboard</a:t>
            </a: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E341A1-5FF1-1341-81C7-60720EE1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4304"/>
            <a:ext cx="9144000" cy="38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30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450" y="2074664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b="1" dirty="0" err="1"/>
              <a:t>Tensorflow</a:t>
            </a:r>
            <a:r>
              <a:rPr kumimoji="1" lang="zh-CN" altLang="en-US" b="1" dirty="0"/>
              <a:t> 高级</a:t>
            </a:r>
            <a:r>
              <a:rPr kumimoji="1" lang="en-US" altLang="zh-CN" b="1" dirty="0"/>
              <a:t>API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keras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6243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 err="1"/>
              <a:t>keras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keras是TensorFlow对keras API规范的实现。这是一个用于构建和训练模型的</a:t>
            </a:r>
            <a:r>
              <a:rPr lang="zh-CN" altLang="en-US" sz="3200" dirty="0">
                <a:solidFill>
                  <a:srgbClr val="FF0000"/>
                </a:solidFill>
              </a:rPr>
              <a:t>高级API</a:t>
            </a:r>
            <a:r>
              <a:rPr lang="zh-CN" altLang="en-US" sz="3200" dirty="0"/>
              <a:t>，其中包括对TensorFlow特定功能的一流支持，例如快速执行、tf.data </a:t>
            </a:r>
            <a:r>
              <a:rPr lang="en-US" altLang="zh-CN" sz="3200" dirty="0"/>
              <a:t>pipeline</a:t>
            </a:r>
            <a:r>
              <a:rPr lang="zh-CN" altLang="en-US" sz="3200" dirty="0"/>
              <a:t>和估计器。</a:t>
            </a:r>
            <a:r>
              <a:rPr lang="en-US" altLang="zh-CN" sz="3200" dirty="0" err="1"/>
              <a:t>tf</a:t>
            </a:r>
            <a:r>
              <a:rPr lang="zh-CN" altLang="en-US" sz="3200" dirty="0"/>
              <a:t>.</a:t>
            </a:r>
            <a:r>
              <a:rPr lang="en-US" altLang="zh-CN" sz="3200" dirty="0" err="1"/>
              <a:t>keras</a:t>
            </a:r>
            <a:r>
              <a:rPr lang="zh-CN" altLang="en-US" sz="3200" dirty="0"/>
              <a:t>使得张量流更容易使用而</a:t>
            </a:r>
            <a:r>
              <a:rPr lang="zh-CN" altLang="en-US" sz="3200" dirty="0">
                <a:solidFill>
                  <a:srgbClr val="FF0000"/>
                </a:solidFill>
              </a:rPr>
              <a:t>不牺牲灵活性和性能。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431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全连接层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sz="2900" dirty="0" err="1"/>
              <a:t>tf.keras.layers.Dense</a:t>
            </a:r>
            <a:endParaRPr lang="en" altLang="zh-CN" sz="2900" dirty="0"/>
          </a:p>
          <a:p>
            <a:pPr marL="0" indent="0">
              <a:buNone/>
            </a:pPr>
            <a:r>
              <a:rPr lang="en" altLang="zh-CN" sz="2900" dirty="0"/>
              <a:t>__</a:t>
            </a:r>
            <a:r>
              <a:rPr lang="en" altLang="zh-CN" sz="2900" dirty="0" err="1"/>
              <a:t>init</a:t>
            </a:r>
            <a:r>
              <a:rPr lang="en" altLang="zh-CN" sz="2900" dirty="0"/>
              <a:t>__(</a:t>
            </a:r>
            <a:br>
              <a:rPr lang="en" altLang="zh-CN" sz="2900" dirty="0"/>
            </a:br>
            <a:r>
              <a:rPr lang="en" altLang="zh-CN" sz="2900" dirty="0"/>
              <a:t>    units,</a:t>
            </a:r>
            <a:br>
              <a:rPr lang="en" altLang="zh-CN" sz="2900" dirty="0"/>
            </a:br>
            <a:r>
              <a:rPr lang="en" altLang="zh-CN" sz="2900" dirty="0"/>
              <a:t>    activation=None,</a:t>
            </a:r>
            <a:br>
              <a:rPr lang="en" altLang="zh-CN" sz="2900" dirty="0"/>
            </a:br>
            <a:r>
              <a:rPr lang="en" altLang="zh-CN" sz="2900" dirty="0"/>
              <a:t>    </a:t>
            </a:r>
            <a:r>
              <a:rPr lang="en" altLang="zh-CN" sz="2900" dirty="0" err="1"/>
              <a:t>use_bias</a:t>
            </a:r>
            <a:r>
              <a:rPr lang="en" altLang="zh-CN" sz="2900" dirty="0"/>
              <a:t>=True,</a:t>
            </a:r>
            <a:br>
              <a:rPr lang="en" altLang="zh-CN" sz="2900" dirty="0"/>
            </a:br>
            <a:r>
              <a:rPr lang="en" altLang="zh-CN" sz="2900" dirty="0"/>
              <a:t>    </a:t>
            </a:r>
            <a:r>
              <a:rPr lang="en" altLang="zh-CN" sz="2900" dirty="0" err="1"/>
              <a:t>kernel_initializer</a:t>
            </a:r>
            <a:r>
              <a:rPr lang="en" altLang="zh-CN" sz="2900" dirty="0"/>
              <a:t>='</a:t>
            </a:r>
            <a:r>
              <a:rPr lang="en" altLang="zh-CN" sz="2900" dirty="0" err="1"/>
              <a:t>glorot_uniform</a:t>
            </a:r>
            <a:r>
              <a:rPr lang="en" altLang="zh-CN" sz="2900" dirty="0"/>
              <a:t>',</a:t>
            </a:r>
            <a:br>
              <a:rPr lang="en" altLang="zh-CN" sz="2900" dirty="0"/>
            </a:br>
            <a:r>
              <a:rPr lang="en" altLang="zh-CN" sz="2900" dirty="0"/>
              <a:t>    </a:t>
            </a:r>
            <a:r>
              <a:rPr lang="en" altLang="zh-CN" sz="2900" dirty="0" err="1"/>
              <a:t>bias_initializer</a:t>
            </a:r>
            <a:r>
              <a:rPr lang="en" altLang="zh-CN" sz="2900" dirty="0"/>
              <a:t>='zeros',</a:t>
            </a:r>
            <a:br>
              <a:rPr lang="en" altLang="zh-CN" sz="2900" dirty="0"/>
            </a:br>
            <a:r>
              <a:rPr lang="en" altLang="zh-CN" sz="2900" dirty="0"/>
              <a:t>    </a:t>
            </a:r>
            <a:r>
              <a:rPr lang="en" altLang="zh-CN" sz="2900" dirty="0" err="1"/>
              <a:t>kernel_regularizer</a:t>
            </a:r>
            <a:r>
              <a:rPr lang="en" altLang="zh-CN" sz="2900" dirty="0"/>
              <a:t>=None,</a:t>
            </a:r>
            <a:br>
              <a:rPr lang="en" altLang="zh-CN" sz="2900" dirty="0"/>
            </a:br>
            <a:r>
              <a:rPr lang="en" altLang="zh-CN" sz="2900" dirty="0"/>
              <a:t>    </a:t>
            </a:r>
            <a:r>
              <a:rPr lang="en" altLang="zh-CN" sz="2900" dirty="0" err="1"/>
              <a:t>bias_regularizer</a:t>
            </a:r>
            <a:r>
              <a:rPr lang="en" altLang="zh-CN" sz="2900" dirty="0"/>
              <a:t>=None,</a:t>
            </a:r>
            <a:br>
              <a:rPr lang="en" altLang="zh-CN" sz="2900" dirty="0"/>
            </a:br>
            <a:r>
              <a:rPr lang="en" altLang="zh-CN" sz="2900" dirty="0"/>
              <a:t>    </a:t>
            </a:r>
            <a:r>
              <a:rPr lang="en" altLang="zh-CN" sz="2900" dirty="0" err="1"/>
              <a:t>activity_regularizer</a:t>
            </a:r>
            <a:r>
              <a:rPr lang="en" altLang="zh-CN" sz="2900" dirty="0"/>
              <a:t>=None,</a:t>
            </a:r>
            <a:br>
              <a:rPr lang="en" altLang="zh-CN" sz="2900" dirty="0"/>
            </a:br>
            <a:r>
              <a:rPr lang="en" altLang="zh-CN" sz="2900" dirty="0"/>
              <a:t>    </a:t>
            </a:r>
            <a:r>
              <a:rPr lang="en" altLang="zh-CN" sz="2900" dirty="0" err="1"/>
              <a:t>kernel_constraint</a:t>
            </a:r>
            <a:r>
              <a:rPr lang="en" altLang="zh-CN" sz="2900" dirty="0"/>
              <a:t>=None,</a:t>
            </a:r>
            <a:br>
              <a:rPr lang="en" altLang="zh-CN" sz="2900" dirty="0"/>
            </a:br>
            <a:r>
              <a:rPr lang="en" altLang="zh-CN" sz="2900" dirty="0"/>
              <a:t>    </a:t>
            </a:r>
            <a:r>
              <a:rPr lang="en" altLang="zh-CN" sz="2900" dirty="0" err="1"/>
              <a:t>bias_constraint</a:t>
            </a:r>
            <a:r>
              <a:rPr lang="en" altLang="zh-CN" sz="2900" dirty="0"/>
              <a:t>=None,</a:t>
            </a:r>
            <a:br>
              <a:rPr lang="en" altLang="zh-CN" sz="2900" dirty="0"/>
            </a:br>
            <a:r>
              <a:rPr lang="en" altLang="zh-CN" sz="2900" dirty="0"/>
              <a:t>    **</a:t>
            </a:r>
            <a:r>
              <a:rPr lang="en" altLang="zh-CN" sz="2900" dirty="0" err="1"/>
              <a:t>kwargs</a:t>
            </a:r>
            <a:br>
              <a:rPr lang="en" altLang="zh-CN" sz="2900" dirty="0"/>
            </a:br>
            <a:r>
              <a:rPr lang="en" altLang="zh-CN" sz="2900" dirty="0"/>
              <a:t>)</a:t>
            </a:r>
          </a:p>
          <a:p>
            <a:pPr marL="0" indent="0">
              <a:buNone/>
            </a:pPr>
            <a:endParaRPr lang="e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35636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4100"/>
            <a:ext cx="7886700" cy="38155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sz="2600" dirty="0"/>
              <a:t>tf.keras.layers.Conv2D</a:t>
            </a:r>
            <a:r>
              <a:rPr lang="zh-CN" altLang="en-US" sz="2600" dirty="0"/>
              <a:t>， </a:t>
            </a:r>
            <a:r>
              <a:rPr lang="en-US" altLang="zh-CN" sz="2600" dirty="0"/>
              <a:t>1D</a:t>
            </a:r>
            <a:r>
              <a:rPr lang="zh-CN" altLang="en-US" sz="2600" dirty="0"/>
              <a:t>， </a:t>
            </a:r>
            <a:r>
              <a:rPr lang="en-US" altLang="zh-CN" sz="2600" dirty="0"/>
              <a:t>3D</a:t>
            </a:r>
          </a:p>
          <a:p>
            <a:pPr marL="0" indent="0">
              <a:buNone/>
            </a:pPr>
            <a:r>
              <a:rPr lang="en" altLang="zh-CN" sz="2600" dirty="0"/>
              <a:t>__</a:t>
            </a:r>
            <a:r>
              <a:rPr lang="en" altLang="zh-CN" sz="2600" dirty="0" err="1"/>
              <a:t>init</a:t>
            </a:r>
            <a:r>
              <a:rPr lang="en" altLang="zh-CN" sz="2600" dirty="0"/>
              <a:t>__(</a:t>
            </a:r>
            <a:br>
              <a:rPr lang="en" altLang="zh-CN" sz="2600" dirty="0"/>
            </a:br>
            <a:r>
              <a:rPr lang="en" altLang="zh-CN" sz="2600" dirty="0"/>
              <a:t>    filters,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kernel_size</a:t>
            </a:r>
            <a:r>
              <a:rPr lang="en" altLang="zh-CN" sz="2600" dirty="0"/>
              <a:t>,</a:t>
            </a:r>
            <a:br>
              <a:rPr lang="en" altLang="zh-CN" sz="2600" dirty="0"/>
            </a:br>
            <a:r>
              <a:rPr lang="en" altLang="zh-CN" sz="2600" dirty="0"/>
              <a:t>    strides=(1, 1),</a:t>
            </a:r>
            <a:br>
              <a:rPr lang="en" altLang="zh-CN" sz="2600" dirty="0"/>
            </a:br>
            <a:r>
              <a:rPr lang="en" altLang="zh-CN" sz="2600" dirty="0"/>
              <a:t>    padding='valid',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data_format</a:t>
            </a:r>
            <a:r>
              <a:rPr lang="en" altLang="zh-CN" sz="2600" dirty="0"/>
              <a:t>=None,</a:t>
            </a:r>
            <a:br>
              <a:rPr lang="en" altLang="zh-CN" sz="2600" dirty="0"/>
            </a:br>
            <a:r>
              <a:rPr lang="en" altLang="zh-CN" sz="2600" dirty="0"/>
              <a:t>    activation=None,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use_bias</a:t>
            </a:r>
            <a:r>
              <a:rPr lang="en" altLang="zh-CN" sz="2600" dirty="0"/>
              <a:t>=True,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kernel_initializer</a:t>
            </a:r>
            <a:r>
              <a:rPr lang="en" altLang="zh-CN" sz="2600" dirty="0"/>
              <a:t>='</a:t>
            </a:r>
            <a:r>
              <a:rPr lang="en" altLang="zh-CN" sz="2600" dirty="0" err="1"/>
              <a:t>glorot_uniform</a:t>
            </a:r>
            <a:r>
              <a:rPr lang="en" altLang="zh-CN" sz="2600" dirty="0"/>
              <a:t>',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bias_initializer</a:t>
            </a:r>
            <a:r>
              <a:rPr lang="en" altLang="zh-CN" sz="2600" dirty="0"/>
              <a:t>='zeros',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kernel_regularizer</a:t>
            </a:r>
            <a:r>
              <a:rPr lang="en" altLang="zh-CN" sz="2600" dirty="0"/>
              <a:t>=None,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bias_regularizer</a:t>
            </a:r>
            <a:r>
              <a:rPr lang="en" altLang="zh-CN" sz="2600" dirty="0"/>
              <a:t>=None,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activity_regularizer</a:t>
            </a:r>
            <a:r>
              <a:rPr lang="en" altLang="zh-CN" sz="2600" dirty="0"/>
              <a:t>=None,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kernel_constraint</a:t>
            </a:r>
            <a:r>
              <a:rPr lang="en" altLang="zh-CN" sz="2600" dirty="0"/>
              <a:t>=None,</a:t>
            </a:r>
            <a:br>
              <a:rPr lang="en" altLang="zh-CN" sz="2600" dirty="0"/>
            </a:br>
            <a:r>
              <a:rPr lang="en" altLang="zh-CN" sz="2600" dirty="0"/>
              <a:t>    </a:t>
            </a:r>
            <a:r>
              <a:rPr lang="en" altLang="zh-CN" sz="2600" dirty="0" err="1"/>
              <a:t>bias_constraint</a:t>
            </a:r>
            <a:r>
              <a:rPr lang="en" altLang="zh-CN" sz="2600" dirty="0"/>
              <a:t>=None,</a:t>
            </a:r>
            <a:br>
              <a:rPr lang="en" altLang="zh-CN" sz="2600" dirty="0"/>
            </a:br>
            <a:r>
              <a:rPr lang="en" altLang="zh-CN" sz="2600" dirty="0"/>
              <a:t>    **</a:t>
            </a:r>
            <a:r>
              <a:rPr lang="en" altLang="zh-CN" sz="2600" dirty="0" err="1"/>
              <a:t>kwargs</a:t>
            </a:r>
            <a:br>
              <a:rPr lang="en" altLang="zh-CN" sz="2600" dirty="0"/>
            </a:br>
            <a:r>
              <a:rPr lang="en" altLang="zh-CN" sz="2600" dirty="0"/>
              <a:t>)</a:t>
            </a:r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00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池化层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altLang="zh-CN" sz="2400" dirty="0" err="1"/>
              <a:t>tf.keras.layers.AveragePooling</a:t>
            </a:r>
            <a:r>
              <a:rPr lang="en-US" altLang="zh-CN" sz="2400" dirty="0"/>
              <a:t>2</a:t>
            </a:r>
            <a:r>
              <a:rPr lang="en" altLang="zh-CN" sz="2400" dirty="0"/>
              <a:t>D</a:t>
            </a:r>
          </a:p>
          <a:p>
            <a:pPr marL="0" indent="0">
              <a:buNone/>
            </a:pPr>
            <a:r>
              <a:rPr lang="en" altLang="zh-CN" sz="2400" dirty="0"/>
              <a:t>tf.keras.layers.MaxPool2D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__</a:t>
            </a:r>
            <a:r>
              <a:rPr lang="en" altLang="zh-CN" dirty="0" err="1"/>
              <a:t>init</a:t>
            </a:r>
            <a:r>
              <a:rPr lang="en" altLang="zh-CN" dirty="0"/>
              <a:t>__(</a:t>
            </a:r>
            <a:br>
              <a:rPr lang="en" altLang="zh-CN" dirty="0"/>
            </a:br>
            <a:r>
              <a:rPr lang="en" altLang="zh-CN" dirty="0"/>
              <a:t>    </a:t>
            </a:r>
            <a:r>
              <a:rPr lang="en" altLang="zh-CN" dirty="0" err="1"/>
              <a:t>pool_size</a:t>
            </a:r>
            <a:r>
              <a:rPr lang="en" altLang="zh-CN" dirty="0"/>
              <a:t>=(2, 2),</a:t>
            </a:r>
            <a:br>
              <a:rPr lang="en" altLang="zh-CN" dirty="0"/>
            </a:br>
            <a:r>
              <a:rPr lang="en" altLang="zh-CN" dirty="0"/>
              <a:t>    strides=None,</a:t>
            </a:r>
            <a:br>
              <a:rPr lang="en" altLang="zh-CN" dirty="0"/>
            </a:br>
            <a:r>
              <a:rPr lang="en" altLang="zh-CN" dirty="0"/>
              <a:t>    padding='valid',</a:t>
            </a:r>
            <a:br>
              <a:rPr lang="en" altLang="zh-CN" dirty="0"/>
            </a:br>
            <a:r>
              <a:rPr lang="en" altLang="zh-CN" dirty="0"/>
              <a:t>    </a:t>
            </a:r>
            <a:r>
              <a:rPr lang="en" altLang="zh-CN" dirty="0" err="1"/>
              <a:t>data_format</a:t>
            </a:r>
            <a:r>
              <a:rPr lang="en" altLang="zh-CN" dirty="0"/>
              <a:t>=None,</a:t>
            </a:r>
            <a:br>
              <a:rPr lang="en" altLang="zh-CN" dirty="0"/>
            </a:br>
            <a:r>
              <a:rPr lang="en" altLang="zh-CN" dirty="0"/>
              <a:t>    **</a:t>
            </a:r>
            <a:r>
              <a:rPr lang="en" altLang="zh-CN" dirty="0" err="1"/>
              <a:t>kwargs</a:t>
            </a:r>
            <a:br>
              <a:rPr lang="en" altLang="zh-CN" dirty="0"/>
            </a:br>
            <a:r>
              <a:rPr lang="en" altLang="zh-CN" dirty="0"/>
              <a:t>)</a:t>
            </a:r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74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34D6B4F4-2294-BC42-B300-BFD93FA7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1A2619-07C8-1D47-A6BB-20447CEF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8C08EE7-22B8-974A-89FA-69E602650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268016"/>
            <a:ext cx="4977548" cy="32623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1C3651-F95E-9F46-AE24-08451DB9DCB9}"/>
              </a:ext>
            </a:extLst>
          </p:cNvPr>
          <p:cNvSpPr txBox="1"/>
          <p:nvPr/>
        </p:nvSpPr>
        <p:spPr>
          <a:xfrm>
            <a:off x="6030097" y="1268015"/>
            <a:ext cx="27308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/>
              <a:t>Pytorch</a:t>
            </a:r>
            <a:r>
              <a:rPr kumimoji="1" lang="zh-CN" altLang="en-US" sz="2800" dirty="0"/>
              <a:t>优势</a:t>
            </a:r>
            <a:endParaRPr kumimoji="1" lang="en-US" altLang="zh-CN" sz="2800" dirty="0"/>
          </a:p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简洁，与</a:t>
            </a:r>
            <a:r>
              <a:rPr kumimoji="1" lang="en-US" altLang="zh-CN" sz="2800" dirty="0" err="1"/>
              <a:t>numpy</a:t>
            </a:r>
            <a:r>
              <a:rPr kumimoji="1" lang="zh-CN" altLang="en-US" sz="2800" dirty="0"/>
              <a:t>用法相似</a:t>
            </a:r>
            <a:endParaRPr kumimoji="1" lang="en-US" altLang="zh-CN" sz="2800" dirty="0"/>
          </a:p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易用</a:t>
            </a:r>
            <a:r>
              <a:rPr kumimoji="1" lang="en-US" altLang="zh-CN" sz="2800" dirty="0"/>
              <a:t>API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915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全局池化层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400" dirty="0" err="1"/>
              <a:t>tf.keras.layers.GlobalAveragePooling</a:t>
            </a:r>
            <a:r>
              <a:rPr lang="en-US" altLang="zh-CN" sz="2400" dirty="0"/>
              <a:t>2</a:t>
            </a:r>
            <a:r>
              <a:rPr lang="en" altLang="zh-CN" sz="2400" dirty="0"/>
              <a:t>D</a:t>
            </a:r>
          </a:p>
          <a:p>
            <a:pPr marL="0" indent="0">
              <a:buNone/>
            </a:pPr>
            <a:r>
              <a:rPr lang="en" altLang="zh-CN" sz="2400" dirty="0"/>
              <a:t>tf.keras.layers.GlobalMaxPool2D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3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/>
              <a:t>dropout</a:t>
            </a:r>
            <a:r>
              <a:rPr kumimoji="1" lang="zh-CN" altLang="en-US" b="1" dirty="0"/>
              <a:t>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400" dirty="0" err="1"/>
              <a:t>tf.keras.layers.Dropout</a:t>
            </a: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/>
              <a:t>__</a:t>
            </a:r>
            <a:r>
              <a:rPr lang="en" altLang="zh-CN" sz="2400" dirty="0" err="1"/>
              <a:t>init</a:t>
            </a:r>
            <a:r>
              <a:rPr lang="en" altLang="zh-CN" sz="2400" dirty="0"/>
              <a:t>__(</a:t>
            </a:r>
            <a:br>
              <a:rPr lang="en" altLang="zh-CN" sz="2400" dirty="0"/>
            </a:br>
            <a:r>
              <a:rPr lang="en" altLang="zh-CN" sz="2400" dirty="0"/>
              <a:t>    rate,</a:t>
            </a:r>
            <a:br>
              <a:rPr lang="en" altLang="zh-CN" sz="2400" dirty="0"/>
            </a:br>
            <a:r>
              <a:rPr lang="en" altLang="zh-CN" sz="2400" dirty="0"/>
              <a:t>    </a:t>
            </a:r>
            <a:r>
              <a:rPr lang="en" altLang="zh-CN" sz="2400" dirty="0" err="1"/>
              <a:t>noise_shape</a:t>
            </a:r>
            <a:r>
              <a:rPr lang="en" altLang="zh-CN" sz="2400" dirty="0"/>
              <a:t>=None,</a:t>
            </a:r>
            <a:br>
              <a:rPr lang="en" altLang="zh-CN" sz="2400" dirty="0"/>
            </a:br>
            <a:r>
              <a:rPr lang="en" altLang="zh-CN" sz="2400" dirty="0"/>
              <a:t>    seed=None,</a:t>
            </a:r>
            <a:br>
              <a:rPr lang="en" altLang="zh-CN" sz="2400" dirty="0"/>
            </a:br>
            <a:r>
              <a:rPr lang="en" altLang="zh-CN" sz="2400" dirty="0"/>
              <a:t>    **</a:t>
            </a:r>
            <a:r>
              <a:rPr lang="en" altLang="zh-CN" sz="2400" dirty="0" err="1"/>
              <a:t>kwargs</a:t>
            </a:r>
            <a:br>
              <a:rPr lang="en" altLang="zh-CN" sz="2400" dirty="0"/>
            </a:br>
            <a:r>
              <a:rPr lang="en" altLang="zh-CN" sz="2400" dirty="0"/>
              <a:t>)</a:t>
            </a:r>
          </a:p>
          <a:p>
            <a:pPr marL="0" indent="0">
              <a:buNone/>
            </a:pPr>
            <a:endParaRPr lang="en" altLang="zh-CN" sz="2800" dirty="0"/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297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9026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b="1" dirty="0" err="1"/>
              <a:t>batchnorm</a:t>
            </a:r>
            <a:r>
              <a:rPr kumimoji="1" lang="zh-CN" altLang="en-US" b="1" dirty="0"/>
              <a:t>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7177"/>
            <a:ext cx="8210550" cy="45001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 err="1"/>
              <a:t>tf.keras.layers.BatchNormalization</a:t>
            </a:r>
            <a:endParaRPr lang="en" altLang="zh-CN" dirty="0"/>
          </a:p>
          <a:p>
            <a:pPr marL="0" indent="0">
              <a:buNone/>
            </a:pPr>
            <a:r>
              <a:rPr lang="en" altLang="zh-CN" sz="2800" dirty="0"/>
              <a:t>__</a:t>
            </a:r>
            <a:r>
              <a:rPr lang="en" altLang="zh-CN" sz="2800" dirty="0" err="1"/>
              <a:t>init</a:t>
            </a:r>
            <a:r>
              <a:rPr lang="en" altLang="zh-CN" sz="2800" dirty="0"/>
              <a:t>__(</a:t>
            </a:r>
            <a:br>
              <a:rPr lang="en" altLang="zh-CN" sz="2800" dirty="0"/>
            </a:br>
            <a:r>
              <a:rPr lang="en" altLang="zh-CN" sz="2800" dirty="0"/>
              <a:t>    axis=-</a:t>
            </a:r>
            <a:r>
              <a:rPr lang="en" altLang="zh-CN" dirty="0"/>
              <a:t>1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momentum=</a:t>
            </a:r>
            <a:r>
              <a:rPr lang="en" altLang="zh-CN" dirty="0"/>
              <a:t>0.99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epsilon=</a:t>
            </a:r>
            <a:r>
              <a:rPr lang="en" altLang="zh-CN" dirty="0"/>
              <a:t>0.001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beta_initializer</a:t>
            </a:r>
            <a:r>
              <a:rPr lang="en" altLang="zh-CN" sz="2800" dirty="0"/>
              <a:t>=</a:t>
            </a:r>
            <a:r>
              <a:rPr lang="en" altLang="zh-CN" dirty="0"/>
              <a:t>'zeros'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gamma_initializer</a:t>
            </a:r>
            <a:r>
              <a:rPr lang="en" altLang="zh-CN" sz="2800" dirty="0"/>
              <a:t>=</a:t>
            </a:r>
            <a:r>
              <a:rPr lang="en" altLang="zh-CN" dirty="0"/>
              <a:t>'ones'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moving_mean_initializer</a:t>
            </a:r>
            <a:r>
              <a:rPr lang="en" altLang="zh-CN" sz="2800" dirty="0"/>
              <a:t>=</a:t>
            </a:r>
            <a:r>
              <a:rPr lang="en" altLang="zh-CN" dirty="0"/>
              <a:t>'zeros'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moving_variance_initializer</a:t>
            </a:r>
            <a:r>
              <a:rPr lang="en" altLang="zh-CN" sz="2800" dirty="0"/>
              <a:t>=</a:t>
            </a:r>
            <a:r>
              <a:rPr lang="en" altLang="zh-CN" dirty="0"/>
              <a:t>'ones'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beta_regularizer</a:t>
            </a:r>
            <a:r>
              <a:rPr lang="en" altLang="zh-CN" sz="2800" dirty="0"/>
              <a:t>=</a:t>
            </a:r>
            <a:r>
              <a:rPr lang="en" altLang="zh-CN" dirty="0"/>
              <a:t>None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gamma_regularizer</a:t>
            </a:r>
            <a:r>
              <a:rPr lang="en" altLang="zh-CN" sz="2800" dirty="0"/>
              <a:t>=</a:t>
            </a:r>
            <a:r>
              <a:rPr lang="en" altLang="zh-CN" dirty="0"/>
              <a:t>None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beta_constraint</a:t>
            </a:r>
            <a:r>
              <a:rPr lang="en" altLang="zh-CN" sz="2800" dirty="0"/>
              <a:t>=</a:t>
            </a:r>
            <a:r>
              <a:rPr lang="en" altLang="zh-CN" dirty="0"/>
              <a:t>None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gamma_constraint</a:t>
            </a:r>
            <a:r>
              <a:rPr lang="en" altLang="zh-CN" sz="2800" dirty="0"/>
              <a:t>=</a:t>
            </a:r>
            <a:r>
              <a:rPr lang="en" altLang="zh-CN" dirty="0"/>
              <a:t>None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renorm</a:t>
            </a:r>
            <a:r>
              <a:rPr lang="en" altLang="zh-CN" sz="2800" dirty="0"/>
              <a:t>=</a:t>
            </a:r>
            <a:r>
              <a:rPr lang="en" altLang="zh-CN" dirty="0"/>
              <a:t>False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renorm_clipping</a:t>
            </a:r>
            <a:r>
              <a:rPr lang="en" altLang="zh-CN" sz="2800" dirty="0"/>
              <a:t>=</a:t>
            </a:r>
            <a:r>
              <a:rPr lang="en" altLang="zh-CN" dirty="0"/>
              <a:t>None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 err="1"/>
              <a:t>renorm_momentum</a:t>
            </a:r>
            <a:r>
              <a:rPr lang="en" altLang="zh-CN" sz="2800" dirty="0"/>
              <a:t>=</a:t>
            </a:r>
            <a:r>
              <a:rPr lang="en" altLang="zh-CN" dirty="0"/>
              <a:t>0.99</a:t>
            </a:r>
            <a:r>
              <a:rPr lang="en" altLang="zh-CN" sz="2800" dirty="0"/>
              <a:t>,</a:t>
            </a:r>
            <a:br>
              <a:rPr lang="en" altLang="zh-CN" sz="2800" dirty="0"/>
            </a:br>
            <a:r>
              <a:rPr lang="en" altLang="zh-CN" sz="2800" dirty="0"/>
              <a:t>    </a:t>
            </a:r>
            <a:r>
              <a:rPr lang="en" altLang="zh-CN" sz="2800" dirty="0">
                <a:solidFill>
                  <a:srgbClr val="FF0000"/>
                </a:solidFill>
              </a:rPr>
              <a:t>trainable=</a:t>
            </a:r>
            <a:r>
              <a:rPr lang="en" altLang="zh-CN" dirty="0">
                <a:solidFill>
                  <a:srgbClr val="FF0000"/>
                </a:solidFill>
              </a:rPr>
              <a:t>True</a:t>
            </a:r>
            <a:r>
              <a:rPr lang="en" altLang="zh-CN" sz="2800" dirty="0">
                <a:solidFill>
                  <a:srgbClr val="FF0000"/>
                </a:solidFill>
              </a:rPr>
              <a:t>,</a:t>
            </a:r>
            <a:br>
              <a:rPr lang="en" altLang="zh-CN" sz="2800" dirty="0"/>
            </a:br>
            <a:r>
              <a:rPr lang="en" altLang="zh-CN" sz="2800" dirty="0"/>
              <a:t>    **</a:t>
            </a:r>
            <a:r>
              <a:rPr lang="en" altLang="zh-CN" sz="2800" dirty="0" err="1"/>
              <a:t>kwargs</a:t>
            </a:r>
            <a:br>
              <a:rPr lang="en" altLang="zh-CN" sz="2800" dirty="0"/>
            </a:br>
            <a:r>
              <a:rPr lang="en" altLang="zh-CN" sz="2800" dirty="0"/>
              <a:t>)</a:t>
            </a:r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44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RNN</a:t>
            </a:r>
            <a:r>
              <a:rPr lang="zh-CN" altLang="zh-CN" b="1" dirty="0"/>
              <a:t>单元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altLang="zh-CN" sz="2200" dirty="0" err="1"/>
              <a:t>tf.keras.layers.RNN</a:t>
            </a:r>
            <a:endParaRPr lang="en" altLang="zh-CN" sz="2200" dirty="0"/>
          </a:p>
          <a:p>
            <a:pPr marL="0" indent="0">
              <a:buNone/>
            </a:pPr>
            <a:r>
              <a:rPr lang="en" altLang="zh-CN" sz="2200" dirty="0"/>
              <a:t>__</a:t>
            </a:r>
            <a:r>
              <a:rPr lang="en" altLang="zh-CN" sz="2200" dirty="0" err="1"/>
              <a:t>init</a:t>
            </a:r>
            <a:r>
              <a:rPr lang="en" altLang="zh-CN" sz="2200" dirty="0"/>
              <a:t>__(</a:t>
            </a:r>
            <a:br>
              <a:rPr lang="en" altLang="zh-CN" sz="2200" dirty="0"/>
            </a:br>
            <a:r>
              <a:rPr lang="en" altLang="zh-CN" sz="2200" dirty="0"/>
              <a:t>    cell,</a:t>
            </a:r>
            <a:br>
              <a:rPr lang="en" altLang="zh-CN" sz="2200" dirty="0"/>
            </a:br>
            <a:r>
              <a:rPr lang="en" altLang="zh-CN" sz="2200" dirty="0"/>
              <a:t>    </a:t>
            </a:r>
            <a:r>
              <a:rPr lang="en" altLang="zh-CN" sz="2200" dirty="0" err="1"/>
              <a:t>return_sequences</a:t>
            </a:r>
            <a:r>
              <a:rPr lang="en" altLang="zh-CN" sz="2200" dirty="0"/>
              <a:t>=False,</a:t>
            </a:r>
            <a:br>
              <a:rPr lang="en" altLang="zh-CN" sz="2200" dirty="0"/>
            </a:br>
            <a:r>
              <a:rPr lang="en" altLang="zh-CN" sz="2200" dirty="0"/>
              <a:t>    </a:t>
            </a:r>
            <a:r>
              <a:rPr lang="en" altLang="zh-CN" sz="2200" dirty="0" err="1"/>
              <a:t>return_state</a:t>
            </a:r>
            <a:r>
              <a:rPr lang="en" altLang="zh-CN" sz="2200" dirty="0"/>
              <a:t>=False,</a:t>
            </a:r>
            <a:br>
              <a:rPr lang="en" altLang="zh-CN" sz="2200" dirty="0"/>
            </a:br>
            <a:r>
              <a:rPr lang="en" altLang="zh-CN" sz="2200" dirty="0"/>
              <a:t>    </a:t>
            </a:r>
            <a:r>
              <a:rPr lang="en" altLang="zh-CN" sz="2200" dirty="0" err="1"/>
              <a:t>go_backwards</a:t>
            </a:r>
            <a:r>
              <a:rPr lang="en" altLang="zh-CN" sz="2200" dirty="0"/>
              <a:t>=False,</a:t>
            </a:r>
            <a:br>
              <a:rPr lang="en" altLang="zh-CN" sz="2200" dirty="0"/>
            </a:br>
            <a:r>
              <a:rPr lang="en" altLang="zh-CN" sz="2200" dirty="0"/>
              <a:t>    stateful=False,</a:t>
            </a:r>
            <a:br>
              <a:rPr lang="en" altLang="zh-CN" sz="2200" dirty="0"/>
            </a:br>
            <a:r>
              <a:rPr lang="en" altLang="zh-CN" sz="2200" dirty="0"/>
              <a:t>    unroll=False,</a:t>
            </a:r>
            <a:br>
              <a:rPr lang="en" altLang="zh-CN" sz="2200" dirty="0"/>
            </a:br>
            <a:r>
              <a:rPr lang="en" altLang="zh-CN" sz="2200" dirty="0"/>
              <a:t>    </a:t>
            </a:r>
            <a:r>
              <a:rPr lang="en" altLang="zh-CN" sz="2200" dirty="0" err="1"/>
              <a:t>time_major</a:t>
            </a:r>
            <a:r>
              <a:rPr lang="en" altLang="zh-CN" sz="2200" dirty="0"/>
              <a:t>=False,</a:t>
            </a:r>
            <a:br>
              <a:rPr lang="en" altLang="zh-CN" sz="2200" dirty="0"/>
            </a:br>
            <a:r>
              <a:rPr lang="en" altLang="zh-CN" sz="2200" dirty="0"/>
              <a:t>    **</a:t>
            </a:r>
            <a:r>
              <a:rPr lang="en" altLang="zh-CN" sz="2200" dirty="0" err="1"/>
              <a:t>kwargs</a:t>
            </a:r>
            <a:br>
              <a:rPr lang="en" altLang="zh-CN" sz="2200" dirty="0"/>
            </a:br>
            <a:r>
              <a:rPr lang="en" altLang="zh-CN" sz="2200" dirty="0"/>
              <a:t>)</a:t>
            </a:r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692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LSTM</a:t>
            </a:r>
            <a:r>
              <a:rPr lang="zh-CN" altLang="zh-CN" b="1" dirty="0"/>
              <a:t>单元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9500"/>
            <a:ext cx="7886700" cy="38989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" altLang="zh-CN" sz="3000" dirty="0" err="1"/>
              <a:t>tf.keras.layers.LSTM</a:t>
            </a:r>
            <a:endParaRPr lang="en" altLang="zh-CN" sz="3000" dirty="0"/>
          </a:p>
          <a:p>
            <a:pPr marL="0" indent="0">
              <a:buNone/>
            </a:pPr>
            <a:r>
              <a:rPr lang="en" altLang="zh-CN" sz="3000" dirty="0"/>
              <a:t>__</a:t>
            </a:r>
            <a:r>
              <a:rPr lang="en" altLang="zh-CN" sz="3000" dirty="0" err="1"/>
              <a:t>init</a:t>
            </a:r>
            <a:r>
              <a:rPr lang="en" altLang="zh-CN" sz="3000" dirty="0"/>
              <a:t>__(</a:t>
            </a:r>
            <a:br>
              <a:rPr lang="en" altLang="zh-CN" sz="3000" dirty="0"/>
            </a:br>
            <a:r>
              <a:rPr lang="en" altLang="zh-CN" sz="3000" dirty="0"/>
              <a:t>    units,</a:t>
            </a:r>
            <a:br>
              <a:rPr lang="en" altLang="zh-CN" sz="3000" dirty="0"/>
            </a:br>
            <a:r>
              <a:rPr lang="en" altLang="zh-CN" sz="3000" dirty="0"/>
              <a:t>    activation='tanh',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recurrent_activation</a:t>
            </a:r>
            <a:r>
              <a:rPr lang="en" altLang="zh-CN" sz="3000" dirty="0"/>
              <a:t>='sigmoid',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use_bias</a:t>
            </a:r>
            <a:r>
              <a:rPr lang="en" altLang="zh-CN" sz="3000" dirty="0"/>
              <a:t>=True,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kernel_initializer</a:t>
            </a:r>
            <a:r>
              <a:rPr lang="en" altLang="zh-CN" sz="3000" dirty="0"/>
              <a:t>='</a:t>
            </a:r>
            <a:r>
              <a:rPr lang="en" altLang="zh-CN" sz="3000" dirty="0" err="1"/>
              <a:t>glorot_uniform</a:t>
            </a:r>
            <a:r>
              <a:rPr lang="en" altLang="zh-CN" sz="3000" dirty="0"/>
              <a:t>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recurrent_initializer</a:t>
            </a:r>
            <a:r>
              <a:rPr lang="en" altLang="zh-CN" sz="3000" dirty="0"/>
              <a:t>='orthogonal',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bias_initializer</a:t>
            </a:r>
            <a:r>
              <a:rPr lang="en" altLang="zh-CN" sz="3000" dirty="0"/>
              <a:t>='zeros',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unit_forget_bias</a:t>
            </a:r>
            <a:r>
              <a:rPr lang="en" altLang="zh-CN" sz="3000" dirty="0"/>
              <a:t>=True,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kernel_regularizer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recurrent_regularizer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bias_regularizer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activity_regularizer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kernel_constraint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recurrent_constraint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bias_constraint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dropout=0.0,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recurrent_dropout</a:t>
            </a:r>
            <a:r>
              <a:rPr lang="en" altLang="zh-CN" sz="3000" dirty="0"/>
              <a:t>=0.0,</a:t>
            </a:r>
            <a:br>
              <a:rPr lang="en" altLang="zh-CN" sz="3000" dirty="0"/>
            </a:br>
            <a:r>
              <a:rPr lang="en" altLang="zh-CN" sz="3000" dirty="0"/>
              <a:t>    implementation=2,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return_sequences</a:t>
            </a:r>
            <a:r>
              <a:rPr lang="en" altLang="zh-CN" sz="3000" dirty="0"/>
              <a:t>=False,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return_state</a:t>
            </a:r>
            <a:r>
              <a:rPr lang="en" altLang="zh-CN" sz="3000" dirty="0"/>
              <a:t>=False,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go_backwards</a:t>
            </a:r>
            <a:r>
              <a:rPr lang="en" altLang="zh-CN" sz="3000" dirty="0"/>
              <a:t>=False,</a:t>
            </a:r>
            <a:br>
              <a:rPr lang="en" altLang="zh-CN" sz="3000" dirty="0"/>
            </a:br>
            <a:r>
              <a:rPr lang="en" altLang="zh-CN" sz="3000" dirty="0"/>
              <a:t>    stateful=False,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time_major</a:t>
            </a:r>
            <a:r>
              <a:rPr lang="en" altLang="zh-CN" sz="3000" dirty="0"/>
              <a:t>=False,</a:t>
            </a:r>
            <a:br>
              <a:rPr lang="en" altLang="zh-CN" sz="3000" dirty="0"/>
            </a:br>
            <a:r>
              <a:rPr lang="en" altLang="zh-CN" sz="3000" dirty="0"/>
              <a:t>    unroll=False,</a:t>
            </a:r>
            <a:br>
              <a:rPr lang="en" altLang="zh-CN" sz="3000" dirty="0"/>
            </a:br>
            <a:r>
              <a:rPr lang="en" altLang="zh-CN" sz="3000" dirty="0"/>
              <a:t>    **</a:t>
            </a:r>
            <a:r>
              <a:rPr lang="en" altLang="zh-CN" sz="3000" dirty="0" err="1"/>
              <a:t>kwargs</a:t>
            </a:r>
            <a:br>
              <a:rPr lang="en" altLang="zh-CN" sz="3000" dirty="0"/>
            </a:br>
            <a:r>
              <a:rPr lang="en" altLang="zh-CN" sz="3000" dirty="0"/>
              <a:t>)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4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GRU</a:t>
            </a:r>
            <a:r>
              <a:rPr lang="zh-CN" altLang="zh-CN" b="1" dirty="0"/>
              <a:t>单元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7900"/>
            <a:ext cx="8185150" cy="40766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" altLang="zh-CN" sz="3000" dirty="0" err="1"/>
              <a:t>tf.keras.layers.GRU</a:t>
            </a:r>
            <a:endParaRPr lang="en" altLang="zh-CN" sz="3000" dirty="0"/>
          </a:p>
          <a:p>
            <a:pPr marL="0" indent="0">
              <a:buNone/>
            </a:pPr>
            <a:r>
              <a:rPr lang="en" altLang="zh-CN" sz="3000" dirty="0"/>
              <a:t>__</a:t>
            </a:r>
            <a:r>
              <a:rPr lang="en" altLang="zh-CN" sz="3000" dirty="0" err="1"/>
              <a:t>init</a:t>
            </a:r>
            <a:r>
              <a:rPr lang="en" altLang="zh-CN" sz="3000" dirty="0"/>
              <a:t>__(</a:t>
            </a:r>
            <a:br>
              <a:rPr lang="en" altLang="zh-CN" sz="3000" dirty="0"/>
            </a:br>
            <a:r>
              <a:rPr lang="en" altLang="zh-CN" sz="3000" dirty="0"/>
              <a:t>    units,</a:t>
            </a:r>
            <a:br>
              <a:rPr lang="en" altLang="zh-CN" sz="3000" dirty="0"/>
            </a:br>
            <a:r>
              <a:rPr lang="en" altLang="zh-CN" sz="3000" dirty="0"/>
              <a:t>    activation='tanh',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recurrent_activation</a:t>
            </a:r>
            <a:r>
              <a:rPr lang="en" altLang="zh-CN" sz="3000" dirty="0"/>
              <a:t>='sigmoid',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use_bias</a:t>
            </a:r>
            <a:r>
              <a:rPr lang="en" altLang="zh-CN" sz="3000" dirty="0"/>
              <a:t>=True,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kernel_initializer</a:t>
            </a:r>
            <a:r>
              <a:rPr lang="en" altLang="zh-CN" sz="3000" dirty="0"/>
              <a:t>='</a:t>
            </a:r>
            <a:r>
              <a:rPr lang="en" altLang="zh-CN" sz="3000" dirty="0" err="1"/>
              <a:t>glorot_uniform</a:t>
            </a:r>
            <a:r>
              <a:rPr lang="en" altLang="zh-CN" sz="3000" dirty="0"/>
              <a:t>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recurrent_initializer</a:t>
            </a:r>
            <a:r>
              <a:rPr lang="en" altLang="zh-CN" sz="3000" dirty="0"/>
              <a:t>='orthogonal',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bias_initializer</a:t>
            </a:r>
            <a:r>
              <a:rPr lang="en" altLang="zh-CN" sz="3000" dirty="0"/>
              <a:t>='zeros',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kernel_regularizer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recurrent_regularizer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bias_regularizer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activity_regularizer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kernel_constraint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recurrent_constraint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bias_constraint</a:t>
            </a:r>
            <a:r>
              <a:rPr lang="en" altLang="zh-CN" sz="3000" dirty="0"/>
              <a:t>=None,</a:t>
            </a:r>
            <a:br>
              <a:rPr lang="en" altLang="zh-CN" sz="3000" dirty="0"/>
            </a:br>
            <a:r>
              <a:rPr lang="en" altLang="zh-CN" sz="3000" dirty="0"/>
              <a:t>    dropout=0.0,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recurrent_dropout</a:t>
            </a:r>
            <a:r>
              <a:rPr lang="en" altLang="zh-CN" sz="3000" dirty="0"/>
              <a:t>=0.0,</a:t>
            </a:r>
            <a:br>
              <a:rPr lang="en" altLang="zh-CN" sz="3000" dirty="0"/>
            </a:br>
            <a:r>
              <a:rPr lang="en" altLang="zh-CN" sz="3000" dirty="0"/>
              <a:t>    implementation=2,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return_sequences</a:t>
            </a:r>
            <a:r>
              <a:rPr lang="en" altLang="zh-CN" sz="3000" dirty="0"/>
              <a:t>=False,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return_state</a:t>
            </a:r>
            <a:r>
              <a:rPr lang="en" altLang="zh-CN" sz="3000" dirty="0"/>
              <a:t>=False,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go_backwards</a:t>
            </a:r>
            <a:r>
              <a:rPr lang="en" altLang="zh-CN" sz="3000" dirty="0"/>
              <a:t>=False,</a:t>
            </a:r>
            <a:br>
              <a:rPr lang="en" altLang="zh-CN" sz="3000" dirty="0"/>
            </a:br>
            <a:r>
              <a:rPr lang="en" altLang="zh-CN" sz="3000" dirty="0"/>
              <a:t>    stateful=False,</a:t>
            </a:r>
            <a:br>
              <a:rPr lang="en" altLang="zh-CN" sz="3000" dirty="0"/>
            </a:br>
            <a:r>
              <a:rPr lang="en" altLang="zh-CN" sz="3000" dirty="0"/>
              <a:t>    unroll=False,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time_major</a:t>
            </a:r>
            <a:r>
              <a:rPr lang="en" altLang="zh-CN" sz="3000" dirty="0"/>
              <a:t>=False,</a:t>
            </a:r>
            <a:br>
              <a:rPr lang="en" altLang="zh-CN" sz="3000" dirty="0"/>
            </a:br>
            <a:r>
              <a:rPr lang="en" altLang="zh-CN" sz="3000" dirty="0"/>
              <a:t>    </a:t>
            </a:r>
            <a:r>
              <a:rPr lang="en" altLang="zh-CN" sz="3000" dirty="0" err="1"/>
              <a:t>reset_after</a:t>
            </a:r>
            <a:r>
              <a:rPr lang="en" altLang="zh-CN" sz="3000" dirty="0"/>
              <a:t>=True,</a:t>
            </a:r>
            <a:br>
              <a:rPr lang="en" altLang="zh-CN" sz="3000" dirty="0"/>
            </a:br>
            <a:r>
              <a:rPr lang="en" altLang="zh-CN" sz="3000" dirty="0"/>
              <a:t>    **</a:t>
            </a:r>
            <a:r>
              <a:rPr lang="en" altLang="zh-CN" sz="3000" dirty="0" err="1"/>
              <a:t>kwargs</a:t>
            </a:r>
            <a:br>
              <a:rPr lang="en" altLang="zh-CN" sz="3000" dirty="0"/>
            </a:br>
            <a:r>
              <a:rPr lang="en" altLang="zh-CN" sz="3000" dirty="0"/>
              <a:t>)</a:t>
            </a:r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15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2ABC7DB-602E-D34F-B74A-47109FA8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1D8E3B-9554-5646-8EF3-C3AC29B8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优化器</a:t>
            </a:r>
            <a:endParaRPr lang="zh-CN" alt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CAB19-8EA6-7544-B55B-C2CB2388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400" dirty="0" err="1"/>
              <a:t>tf.keras.optimizers</a:t>
            </a:r>
            <a:endParaRPr lang="en" altLang="zh-CN" sz="2400" dirty="0"/>
          </a:p>
          <a:p>
            <a:pPr marL="0" indent="0">
              <a:buNone/>
            </a:pPr>
            <a:r>
              <a:rPr lang="en" altLang="zh-CN" sz="3200" dirty="0" err="1"/>
              <a:t>Adagrad</a:t>
            </a:r>
            <a:endParaRPr lang="en" altLang="zh-CN" sz="3200" dirty="0"/>
          </a:p>
          <a:p>
            <a:pPr marL="0" indent="0">
              <a:buNone/>
            </a:pPr>
            <a:r>
              <a:rPr lang="en" altLang="zh-CN" sz="3200" dirty="0"/>
              <a:t>Adam</a:t>
            </a:r>
          </a:p>
          <a:p>
            <a:pPr marL="0" indent="0">
              <a:buNone/>
            </a:pPr>
            <a:r>
              <a:rPr lang="en" altLang="zh-CN" sz="3200" dirty="0"/>
              <a:t>SGD</a:t>
            </a:r>
          </a:p>
          <a:p>
            <a:pPr marL="0" indent="0">
              <a:buNone/>
            </a:pPr>
            <a:endParaRPr lang="en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6A2EB3-0F37-A04F-A30B-1C880B884A9E}"/>
              </a:ext>
            </a:extLst>
          </p:cNvPr>
          <p:cNvSpPr/>
          <p:nvPr/>
        </p:nvSpPr>
        <p:spPr>
          <a:xfrm>
            <a:off x="628650" y="136921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2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39FBFB62-B1A1-3242-9B02-7F68F90F7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1A2619-07C8-1D47-A6BB-20447CEF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F91653-95B0-C840-9F09-E3CAE905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在公开招聘网站上，涉及 </a:t>
            </a:r>
            <a:r>
              <a:rPr lang="en" altLang="zh-CN" dirty="0"/>
              <a:t>TensorFlow </a:t>
            </a:r>
            <a:r>
              <a:rPr lang="zh-CN" altLang="en-US" dirty="0"/>
              <a:t>的新招聘信息有 </a:t>
            </a:r>
            <a:r>
              <a:rPr lang="en-US" altLang="zh-CN" dirty="0"/>
              <a:t>1541 </a:t>
            </a:r>
            <a:r>
              <a:rPr lang="zh-CN" altLang="en-US" dirty="0"/>
              <a:t>个，而涉及 </a:t>
            </a:r>
            <a:r>
              <a:rPr lang="en" altLang="zh-CN" dirty="0" err="1"/>
              <a:t>PyTorch</a:t>
            </a:r>
            <a:r>
              <a:rPr lang="en" altLang="zh-CN" dirty="0"/>
              <a:t> </a:t>
            </a:r>
            <a:r>
              <a:rPr lang="zh-CN" altLang="en-US" dirty="0"/>
              <a:t>的新招聘信息则是 </a:t>
            </a:r>
            <a:r>
              <a:rPr lang="en-US" altLang="zh-CN" dirty="0"/>
              <a:t>1437 </a:t>
            </a:r>
            <a:r>
              <a:rPr lang="zh-CN" altLang="en-US" dirty="0"/>
              <a:t>个；在 </a:t>
            </a:r>
            <a:r>
              <a:rPr lang="en" altLang="zh-CN" dirty="0"/>
              <a:t>GitHub </a:t>
            </a:r>
            <a:r>
              <a:rPr lang="zh-CN" altLang="en-US" dirty="0"/>
              <a:t>上，用 </a:t>
            </a:r>
            <a:r>
              <a:rPr lang="en" altLang="zh-CN" dirty="0"/>
              <a:t>TensorFlow </a:t>
            </a:r>
            <a:r>
              <a:rPr lang="zh-CN" altLang="en-US" dirty="0"/>
              <a:t>编写的项目获得了 </a:t>
            </a:r>
            <a:r>
              <a:rPr lang="en-US" altLang="zh-CN" dirty="0"/>
              <a:t>13,700 </a:t>
            </a:r>
            <a:r>
              <a:rPr lang="zh-CN" altLang="en-US" dirty="0"/>
              <a:t>颗星，而用 </a:t>
            </a:r>
            <a:r>
              <a:rPr lang="en" altLang="zh-CN" dirty="0" err="1"/>
              <a:t>PyTorch</a:t>
            </a:r>
            <a:r>
              <a:rPr lang="en" altLang="zh-CN" dirty="0"/>
              <a:t> </a:t>
            </a:r>
            <a:r>
              <a:rPr lang="zh-CN" altLang="en-US" dirty="0"/>
              <a:t>编写的项目只获得了 </a:t>
            </a:r>
            <a:r>
              <a:rPr lang="en-US" altLang="zh-CN" dirty="0"/>
              <a:t>7,200 </a:t>
            </a:r>
            <a:r>
              <a:rPr lang="zh-CN" altLang="en-US" dirty="0"/>
              <a:t>颗星。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Tensorflow</a:t>
            </a:r>
            <a:r>
              <a:rPr lang="zh-CN" altLang="en-US" dirty="0"/>
              <a:t>的优势：更适用于生产环境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速度更快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适用更多的语言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方便移动端部署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服务性，不停机的状态下更新模型、在模型之间无缝切换等等。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91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DA9521D5-51FB-D544-92F5-85678FD2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5FA1DA-1FA7-944A-A40E-5C983260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050" y="1934964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/>
              <a:t>Tensorflow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37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DA9521D5-51FB-D544-92F5-85678FD2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5FA1DA-1FA7-944A-A40E-5C983260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Tensorlfow</a:t>
            </a:r>
            <a:r>
              <a:rPr lang="en-US" altLang="zh-CN" sz="3600" dirty="0"/>
              <a:t> </a:t>
            </a:r>
            <a:r>
              <a:rPr lang="zh-CN" altLang="en-US" sz="3600" dirty="0"/>
              <a:t>小项目演示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AF822-57C9-AF4D-A02A-97345EA0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https://deepmind.com/blog/article/wavenet-generative-model-raw-audio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52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CCEF5203-19BC-254A-B1F0-1716041D2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4937B5-3845-4441-A91A-F4BA44A7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Tensorflow2.0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58CA8-8AF0-6047-B31B-F9891FE1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sz="2800" dirty="0">
                <a:hlinkClick r:id="rId3"/>
              </a:rPr>
              <a:t>https://www.tensorflow.org/api_docs/python/tf?hl=zh_cn</a:t>
            </a:r>
            <a:endParaRPr lang="en" altLang="zh-CN" sz="2800" dirty="0"/>
          </a:p>
          <a:p>
            <a:r>
              <a:rPr kumimoji="1" lang="zh-CN" altLang="en-US" sz="2800" dirty="0"/>
              <a:t>大量简化</a:t>
            </a:r>
            <a:r>
              <a:rPr kumimoji="1" lang="en-US" altLang="zh-CN" sz="2800" dirty="0"/>
              <a:t>API</a:t>
            </a:r>
          </a:p>
          <a:p>
            <a:r>
              <a:rPr kumimoji="1" lang="zh-CN" altLang="en-US" sz="2800" dirty="0"/>
              <a:t>快速执行</a:t>
            </a:r>
            <a:endParaRPr kumimoji="1" lang="en-US" altLang="zh-CN" sz="2800" dirty="0"/>
          </a:p>
          <a:p>
            <a:r>
              <a:rPr kumimoji="1" lang="zh-CN" altLang="en-US" sz="2800" dirty="0"/>
              <a:t>不需要再创建会话了</a:t>
            </a:r>
            <a:endParaRPr kumimoji="1" lang="en-US" altLang="zh-CN" sz="2800" dirty="0"/>
          </a:p>
          <a:p>
            <a:r>
              <a:rPr kumimoji="1" lang="zh-CN" altLang="en-US" sz="2800" dirty="0"/>
              <a:t>不再使用全局变量跟踪</a:t>
            </a:r>
            <a:endParaRPr kumimoji="1" lang="en-US" altLang="zh-CN" sz="2800" dirty="0"/>
          </a:p>
          <a:p>
            <a:r>
              <a:rPr kumimoji="1" lang="zh-CN" altLang="en-US" sz="2800" dirty="0"/>
              <a:t>统一保存模型格式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08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DA9521D5-51FB-D544-92F5-85678FD2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5FA1DA-1FA7-944A-A40E-5C983260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947664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/>
              <a:t>Tensorflow</a:t>
            </a:r>
            <a:r>
              <a:rPr kumimoji="1" lang="zh-CN" altLang="en-US" sz="4000" dirty="0"/>
              <a:t>基础知识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0641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1458</TotalTime>
  <Words>2395</Words>
  <Application>Microsoft Macintosh PowerPoint</Application>
  <PresentationFormat>全屏显示(16:9)</PresentationFormat>
  <Paragraphs>219</Paragraphs>
  <Slides>46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等线</vt:lpstr>
      <vt:lpstr>等线 Light</vt:lpstr>
      <vt:lpstr>Arial</vt:lpstr>
      <vt:lpstr>1_Office 主题​​</vt:lpstr>
      <vt:lpstr>Tensorflow与pytorch</vt:lpstr>
      <vt:lpstr>规矩</vt:lpstr>
      <vt:lpstr>课程安排</vt:lpstr>
      <vt:lpstr>Tensorflow vs pytorch</vt:lpstr>
      <vt:lpstr>Tensorflow vs pytorch</vt:lpstr>
      <vt:lpstr>Tensorflow </vt:lpstr>
      <vt:lpstr>Tensorlfow 小项目演示</vt:lpstr>
      <vt:lpstr>Why Tensorflow2.0</vt:lpstr>
      <vt:lpstr>Tensorflow基础知识 </vt:lpstr>
      <vt:lpstr>Tensorflow安装</vt:lpstr>
      <vt:lpstr>简介</vt:lpstr>
      <vt:lpstr>深度学习</vt:lpstr>
      <vt:lpstr>计算图方法（graph）</vt:lpstr>
      <vt:lpstr>计算图方法（graph）</vt:lpstr>
      <vt:lpstr>计算图方法（graph）</vt:lpstr>
      <vt:lpstr>张量</vt:lpstr>
      <vt:lpstr>张量操作</vt:lpstr>
      <vt:lpstr>变量</vt:lpstr>
      <vt:lpstr>变量操作</vt:lpstr>
      <vt:lpstr>变量跟踪</vt:lpstr>
      <vt:lpstr>数据类型</vt:lpstr>
      <vt:lpstr>tf.data</vt:lpstr>
      <vt:lpstr>创建数据集</vt:lpstr>
      <vt:lpstr>读取数据集</vt:lpstr>
      <vt:lpstr>数据迭代</vt:lpstr>
      <vt:lpstr>数据集合并</vt:lpstr>
      <vt:lpstr>取batch</vt:lpstr>
      <vt:lpstr>随机选取</vt:lpstr>
      <vt:lpstr>常用数据集</vt:lpstr>
      <vt:lpstr>模型存取 </vt:lpstr>
      <vt:lpstr>存取checkpoints</vt:lpstr>
      <vt:lpstr>保存整个模型 </vt:lpstr>
      <vt:lpstr>可视化</vt:lpstr>
      <vt:lpstr>可视化</vt:lpstr>
      <vt:lpstr>Tensorflow 高级API keras</vt:lpstr>
      <vt:lpstr>keras</vt:lpstr>
      <vt:lpstr>全连接层</vt:lpstr>
      <vt:lpstr>卷积层</vt:lpstr>
      <vt:lpstr>池化层</vt:lpstr>
      <vt:lpstr>全局池化层</vt:lpstr>
      <vt:lpstr>dropout层</vt:lpstr>
      <vt:lpstr>batchnorm层</vt:lpstr>
      <vt:lpstr>RNN单元</vt:lpstr>
      <vt:lpstr>LSTM单元</vt:lpstr>
      <vt:lpstr>GRU单元</vt:lpstr>
      <vt:lpstr>优化器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陈振</dc:creator>
  <cp:lastModifiedBy>hailinyu</cp:lastModifiedBy>
  <cp:revision>131</cp:revision>
  <dcterms:created xsi:type="dcterms:W3CDTF">2017-12-25T05:16:25Z</dcterms:created>
  <dcterms:modified xsi:type="dcterms:W3CDTF">2019-11-28T07:17:40Z</dcterms:modified>
</cp:coreProperties>
</file>